
<file path=[Content_Types].xml><?xml version="1.0" encoding="utf-8"?>
<Types xmlns="http://schemas.openxmlformats.org/package/2006/content-types">
  <Default Extension="gif" ContentType="image/gi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7" roundtripDataSignature="AMtx7mjVmUA4R4xQ4cjeTKfkwuZSbWJIv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9D2D3A-5E83-4244-B364-B6F67641658A}" v="2" dt="2024-12-02T21:10:51.2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84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customschemas.google.com/relationships/presentationmetadata" Target="metadata"/><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829D2D3A-5E83-4244-B364-B6F67641658A}"/>
    <pc:docChg chg="custSel modSld modMainMaster">
      <pc:chgData name="Sally North" userId="52e2d7fe0a4c5456" providerId="LiveId" clId="{829D2D3A-5E83-4244-B364-B6F67641658A}" dt="2024-12-02T21:10:51.266" v="2"/>
      <pc:docMkLst>
        <pc:docMk/>
      </pc:docMkLst>
      <pc:sldChg chg="modSp mod">
        <pc:chgData name="Sally North" userId="52e2d7fe0a4c5456" providerId="LiveId" clId="{829D2D3A-5E83-4244-B364-B6F67641658A}" dt="2024-12-02T21:10:47.922" v="1" actId="27636"/>
        <pc:sldMkLst>
          <pc:docMk/>
          <pc:sldMk cId="0" sldId="287"/>
        </pc:sldMkLst>
        <pc:spChg chg="mod">
          <ac:chgData name="Sally North" userId="52e2d7fe0a4c5456" providerId="LiveId" clId="{829D2D3A-5E83-4244-B364-B6F67641658A}" dt="2024-12-02T21:10:47.922" v="1" actId="27636"/>
          <ac:spMkLst>
            <pc:docMk/>
            <pc:sldMk cId="0" sldId="287"/>
            <ac:spMk id="342" creationId="{00000000-0000-0000-0000-000000000000}"/>
          </ac:spMkLst>
        </pc:spChg>
      </pc:sldChg>
      <pc:sldMasterChg chg="modSldLayout">
        <pc:chgData name="Sally North" userId="52e2d7fe0a4c5456" providerId="LiveId" clId="{829D2D3A-5E83-4244-B364-B6F67641658A}" dt="2024-12-02T21:10:51.266" v="2"/>
        <pc:sldMasterMkLst>
          <pc:docMk/>
          <pc:sldMasterMk cId="0" sldId="2147483648"/>
        </pc:sldMasterMkLst>
        <pc:sldLayoutChg chg="addSp modSp">
          <pc:chgData name="Sally North" userId="52e2d7fe0a4c5456" providerId="LiveId" clId="{829D2D3A-5E83-4244-B364-B6F67641658A}" dt="2024-12-02T21:10:47.843" v="0"/>
          <pc:sldLayoutMkLst>
            <pc:docMk/>
            <pc:sldMasterMk cId="0" sldId="2147483648"/>
            <pc:sldLayoutMk cId="0" sldId="2147483649"/>
          </pc:sldLayoutMkLst>
          <pc:spChg chg="add mod">
            <ac:chgData name="Sally North" userId="52e2d7fe0a4c5456" providerId="LiveId" clId="{829D2D3A-5E83-4244-B364-B6F67641658A}" dt="2024-12-02T21:10:47.843" v="0"/>
            <ac:spMkLst>
              <pc:docMk/>
              <pc:sldMasterMk cId="0" sldId="2147483648"/>
              <pc:sldLayoutMk cId="0" sldId="2147483649"/>
              <ac:spMk id="2" creationId="{C0BC49C6-7E40-1B9F-B5C6-0BED1B099AC4}"/>
            </ac:spMkLst>
          </pc:spChg>
          <pc:picChg chg="add mod">
            <ac:chgData name="Sally North" userId="52e2d7fe0a4c5456" providerId="LiveId" clId="{829D2D3A-5E83-4244-B364-B6F67641658A}" dt="2024-12-02T21:10:47.843" v="0"/>
            <ac:picMkLst>
              <pc:docMk/>
              <pc:sldMasterMk cId="0" sldId="2147483648"/>
              <pc:sldLayoutMk cId="0" sldId="2147483649"/>
              <ac:picMk id="3" creationId="{76475EE2-88FC-D2B9-E011-ACED0C0BBC61}"/>
            </ac:picMkLst>
          </pc:picChg>
        </pc:sldLayoutChg>
        <pc:sldLayoutChg chg="addSp modSp">
          <pc:chgData name="Sally North" userId="52e2d7fe0a4c5456" providerId="LiveId" clId="{829D2D3A-5E83-4244-B364-B6F67641658A}" dt="2024-12-02T21:10:51.266" v="2"/>
          <pc:sldLayoutMkLst>
            <pc:docMk/>
            <pc:sldMasterMk cId="0" sldId="2147483648"/>
            <pc:sldLayoutMk cId="0" sldId="2147483650"/>
          </pc:sldLayoutMkLst>
          <pc:spChg chg="add mod">
            <ac:chgData name="Sally North" userId="52e2d7fe0a4c5456" providerId="LiveId" clId="{829D2D3A-5E83-4244-B364-B6F67641658A}" dt="2024-12-02T21:10:51.266" v="2"/>
            <ac:spMkLst>
              <pc:docMk/>
              <pc:sldMasterMk cId="0" sldId="2147483648"/>
              <pc:sldLayoutMk cId="0" sldId="2147483650"/>
              <ac:spMk id="2" creationId="{F9E40FDD-E251-788A-3746-B526B43213F7}"/>
            </ac:spMkLst>
          </pc:spChg>
          <pc:picChg chg="add mod">
            <ac:chgData name="Sally North" userId="52e2d7fe0a4c5456" providerId="LiveId" clId="{829D2D3A-5E83-4244-B364-B6F67641658A}" dt="2024-12-02T21:10:51.266" v="2"/>
            <ac:picMkLst>
              <pc:docMk/>
              <pc:sldMasterMk cId="0" sldId="2147483648"/>
              <pc:sldLayoutMk cId="0" sldId="2147483650"/>
              <ac:picMk id="3" creationId="{5FF2273F-E6D6-5743-A06C-138084CEC915}"/>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84" name="Google Shape;8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8" name="Google Shape;158;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6" name="Google Shape;166;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br>
              <a:rPr lang="en-AU"/>
            </a:br>
            <a:endParaRPr/>
          </a:p>
        </p:txBody>
      </p:sp>
      <p:sp>
        <p:nvSpPr>
          <p:cNvPr id="167" name="Google Shape;167;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br>
              <a:rPr lang="en-AU"/>
            </a:br>
            <a:endParaRPr/>
          </a:p>
        </p:txBody>
      </p:sp>
      <p:sp>
        <p:nvSpPr>
          <p:cNvPr id="175" name="Google Shape;175;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2" name="Google Shape;182;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br>
              <a:rPr lang="en-AU"/>
            </a:br>
            <a:endParaRPr/>
          </a:p>
        </p:txBody>
      </p:sp>
      <p:sp>
        <p:nvSpPr>
          <p:cNvPr id="183" name="Google Shape;183;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0" name="Google Shape;190;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1" name="Google Shape;191;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8" name="Google Shape;198;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9" name="Google Shape;199;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6" name="Google Shape;206;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4" name="Google Shape;214;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br>
              <a:rPr lang="en-AU"/>
            </a:br>
            <a:endParaRPr/>
          </a:p>
        </p:txBody>
      </p:sp>
      <p:sp>
        <p:nvSpPr>
          <p:cNvPr id="215" name="Google Shape;215;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2" name="Google Shape;222;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3" name="Google Shape;223;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1" name="Google Shape;231;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2" name="Google Shape;232;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0" name="Google Shape;240;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1" name="Google Shape;241;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0" name="Google Shape;250;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8" name="Google Shape;258;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9" name="Google Shape;259;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7" name="Google Shape;267;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8" name="Google Shape;268;p2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5" name="Google Shape;275;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76" name="Google Shape;276;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3" name="Google Shape;283;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4" name="Google Shape;284;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1" name="Google Shape;291;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2" name="Google Shape;292;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9" name="Google Shape;299;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br>
              <a:rPr lang="en-AU"/>
            </a:br>
            <a:endParaRPr/>
          </a:p>
        </p:txBody>
      </p:sp>
      <p:sp>
        <p:nvSpPr>
          <p:cNvPr id="300" name="Google Shape;300;p2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7" name="Google Shape;307;p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br>
              <a:rPr lang="en-AU"/>
            </a:br>
            <a:endParaRPr/>
          </a:p>
        </p:txBody>
      </p:sp>
      <p:sp>
        <p:nvSpPr>
          <p:cNvPr id="308" name="Google Shape;308;p2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5" name="Google Shape;315;p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sz="1200" b="1" i="0" u="none" strike="noStrike">
                <a:solidFill>
                  <a:schemeClr val="dk1"/>
                </a:solidFill>
                <a:latin typeface="Calibri"/>
                <a:ea typeface="Calibri"/>
                <a:cs typeface="Calibri"/>
                <a:sym typeface="Calibri"/>
              </a:rPr>
              <a:t>Summary</a:t>
            </a:r>
            <a:endParaRPr b="1"/>
          </a:p>
          <a:p>
            <a:pPr marL="0" lvl="0" indent="0" algn="l" rtl="0">
              <a:spcBef>
                <a:spcPts val="0"/>
              </a:spcBef>
              <a:spcAft>
                <a:spcPts val="0"/>
              </a:spcAft>
              <a:buNone/>
            </a:pPr>
            <a:br>
              <a:rPr lang="en-AU"/>
            </a:br>
            <a:endParaRPr/>
          </a:p>
        </p:txBody>
      </p:sp>
      <p:sp>
        <p:nvSpPr>
          <p:cNvPr id="316" name="Google Shape;316;p2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In recent years some new destinations such as Brazil, Russia, India, China and South Africa have emerged (Weaver and Lawton, 2014), challenging the dominance of the traditional generating and receiving countries. </a:t>
            </a:r>
            <a:endParaRPr/>
          </a:p>
          <a:p>
            <a:pPr marL="0" lvl="0" indent="0" algn="l" rtl="0">
              <a:spcBef>
                <a:spcPts val="0"/>
              </a:spcBef>
              <a:spcAft>
                <a:spcPts val="0"/>
              </a:spcAft>
              <a:buNone/>
            </a:pPr>
            <a:r>
              <a:rPr lang="en-AU"/>
              <a:t>However, the majority of travel is still undertaken by tourists from traditional tourism generating regions of Europe, North America and parts of South East Asia (Sharpley, 2018: 50).</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02" name="Google Shape;102;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3" name="Google Shape;323;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sz="1200" b="1" i="0" u="none" strike="noStrike">
                <a:solidFill>
                  <a:schemeClr val="dk1"/>
                </a:solidFill>
                <a:latin typeface="Calibri"/>
                <a:ea typeface="Calibri"/>
                <a:cs typeface="Calibri"/>
                <a:sym typeface="Calibri"/>
              </a:rPr>
              <a:t>Summary</a:t>
            </a:r>
            <a:endParaRPr b="1"/>
          </a:p>
          <a:p>
            <a:pPr marL="0" lvl="0" indent="0" algn="l" rtl="0">
              <a:spcBef>
                <a:spcPts val="0"/>
              </a:spcBef>
              <a:spcAft>
                <a:spcPts val="0"/>
              </a:spcAft>
              <a:buNone/>
            </a:pPr>
            <a:br>
              <a:rPr lang="en-AU"/>
            </a:br>
            <a:endParaRPr/>
          </a:p>
        </p:txBody>
      </p:sp>
      <p:sp>
        <p:nvSpPr>
          <p:cNvPr id="324" name="Google Shape;324;p3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p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1" name="Google Shape;331;p3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sz="1200" b="1" i="0" u="none" strike="noStrike">
                <a:solidFill>
                  <a:schemeClr val="dk1"/>
                </a:solidFill>
                <a:latin typeface="Calibri"/>
                <a:ea typeface="Calibri"/>
                <a:cs typeface="Calibri"/>
                <a:sym typeface="Calibri"/>
              </a:rPr>
              <a:t>Summary</a:t>
            </a:r>
            <a:endParaRPr b="1"/>
          </a:p>
          <a:p>
            <a:pPr marL="0" lvl="0" indent="0" algn="l" rtl="0">
              <a:spcBef>
                <a:spcPts val="0"/>
              </a:spcBef>
              <a:spcAft>
                <a:spcPts val="0"/>
              </a:spcAft>
              <a:buNone/>
            </a:pPr>
            <a:br>
              <a:rPr lang="en-AU"/>
            </a:br>
            <a:endParaRPr/>
          </a:p>
        </p:txBody>
      </p:sp>
      <p:sp>
        <p:nvSpPr>
          <p:cNvPr id="332" name="Google Shape;332;p3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31</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p3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9" name="Google Shape;339;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Google Shape;109;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5" name="Google Shape;135;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 name="Google Shape;151;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
        <p:nvSpPr>
          <p:cNvPr id="2" name="Google Shape;17;p16">
            <a:extLst>
              <a:ext uri="{FF2B5EF4-FFF2-40B4-BE49-F238E27FC236}">
                <a16:creationId xmlns:a16="http://schemas.microsoft.com/office/drawing/2014/main" id="{C0BC49C6-7E40-1B9F-B5C6-0BED1B099AC4}"/>
              </a:ext>
            </a:extLst>
          </p:cNvPr>
          <p:cNvSpPr txBox="1">
            <a:spLocks/>
          </p:cNvSpPr>
          <p:nvPr userDrawn="1"/>
        </p:nvSpPr>
        <p:spPr>
          <a:xfrm>
            <a:off x="475861" y="6223518"/>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a:t>International Tourism Futures 2nd edn © Clare Lade, Paul Strickland, Elspeth Frew, Paul Willard, Sandra Cherro Osorio, Astrid Noerfelt. </a:t>
            </a:r>
          </a:p>
          <a:p>
            <a:r>
              <a:rPr lang="en-GB"/>
              <a:t>All rights reserved 2025</a:t>
            </a:r>
          </a:p>
          <a:p>
            <a:endParaRPr lang="en-GB" dirty="0"/>
          </a:p>
        </p:txBody>
      </p:sp>
      <p:pic>
        <p:nvPicPr>
          <p:cNvPr id="3" name="Picture 2" descr="A book cover with a couple of people&#10;&#10;Description automatically generated">
            <a:extLst>
              <a:ext uri="{FF2B5EF4-FFF2-40B4-BE49-F238E27FC236}">
                <a16:creationId xmlns:a16="http://schemas.microsoft.com/office/drawing/2014/main" id="{76475EE2-88FC-D2B9-E011-ACED0C0BBC61}"/>
              </a:ext>
            </a:extLst>
          </p:cNvPr>
          <p:cNvPicPr>
            <a:picLocks noChangeAspect="1"/>
          </p:cNvPicPr>
          <p:nvPr userDrawn="1"/>
        </p:nvPicPr>
        <p:blipFill>
          <a:blip r:embed="rId2"/>
          <a:stretch>
            <a:fillRect/>
          </a:stretch>
        </p:blipFill>
        <p:spPr>
          <a:xfrm>
            <a:off x="10853367" y="215073"/>
            <a:ext cx="1004286" cy="142039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4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4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4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4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
        <p:nvSpPr>
          <p:cNvPr id="2" name="Google Shape;17;p16">
            <a:extLst>
              <a:ext uri="{FF2B5EF4-FFF2-40B4-BE49-F238E27FC236}">
                <a16:creationId xmlns:a16="http://schemas.microsoft.com/office/drawing/2014/main" id="{F9E40FDD-E251-788A-3746-B526B43213F7}"/>
              </a:ext>
            </a:extLst>
          </p:cNvPr>
          <p:cNvSpPr txBox="1">
            <a:spLocks/>
          </p:cNvSpPr>
          <p:nvPr userDrawn="1"/>
        </p:nvSpPr>
        <p:spPr>
          <a:xfrm>
            <a:off x="475861" y="6223518"/>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a:t>International Tourism Futures 2nd edn © Clare Lade, Paul Strickland, Elspeth Frew, Paul Willard, Sandra Cherro Osorio, Astrid Noerfelt. </a:t>
            </a:r>
          </a:p>
          <a:p>
            <a:r>
              <a:rPr lang="en-GB"/>
              <a:t>All rights reserved 2025</a:t>
            </a:r>
          </a:p>
          <a:p>
            <a:endParaRPr lang="en-GB" dirty="0"/>
          </a:p>
        </p:txBody>
      </p:sp>
      <p:pic>
        <p:nvPicPr>
          <p:cNvPr id="3" name="Picture 2" descr="A book cover with a couple of people&#10;&#10;Description automatically generated">
            <a:extLst>
              <a:ext uri="{FF2B5EF4-FFF2-40B4-BE49-F238E27FC236}">
                <a16:creationId xmlns:a16="http://schemas.microsoft.com/office/drawing/2014/main" id="{5FF2273F-E6D6-5743-A06C-138084CEC915}"/>
              </a:ext>
            </a:extLst>
          </p:cNvPr>
          <p:cNvPicPr>
            <a:picLocks noChangeAspect="1"/>
          </p:cNvPicPr>
          <p:nvPr userDrawn="1"/>
        </p:nvPicPr>
        <p:blipFill>
          <a:blip r:embed="rId2"/>
          <a:stretch>
            <a:fillRect/>
          </a:stretch>
        </p:blipFill>
        <p:spPr>
          <a:xfrm>
            <a:off x="10853367" y="215073"/>
            <a:ext cx="1004286" cy="142039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3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3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28" name="Google Shape;28;p36"/>
          <p:cNvPicPr preferRelativeResize="0"/>
          <p:nvPr/>
        </p:nvPicPr>
        <p:blipFill rotWithShape="1">
          <a:blip r:embed="rId2">
            <a:alphaModFix/>
          </a:blip>
          <a:srcRect/>
          <a:stretch/>
        </p:blipFill>
        <p:spPr>
          <a:xfrm>
            <a:off x="10528882" y="-11112"/>
            <a:ext cx="1663118" cy="131940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3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3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2" name="Google Shape;32;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3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3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3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4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6"/>
        <p:cNvGrpSpPr/>
        <p:nvPr/>
      </p:nvGrpSpPr>
      <p:grpSpPr>
        <a:xfrm>
          <a:off x="0" y="0"/>
          <a:ext cx="0" cy="0"/>
          <a:chOff x="0" y="0"/>
          <a:chExt cx="0" cy="0"/>
        </a:xfrm>
      </p:grpSpPr>
      <p:sp>
        <p:nvSpPr>
          <p:cNvPr id="57" name="Google Shape;57;p4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4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4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3"/>
        <p:cNvGrpSpPr/>
        <p:nvPr/>
      </p:nvGrpSpPr>
      <p:grpSpPr>
        <a:xfrm>
          <a:off x="0" y="0"/>
          <a:ext cx="0" cy="0"/>
          <a:chOff x="0" y="0"/>
          <a:chExt cx="0" cy="0"/>
        </a:xfrm>
      </p:grpSpPr>
      <p:sp>
        <p:nvSpPr>
          <p:cNvPr id="64" name="Google Shape;64;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42"/>
          <p:cNvSpPr>
            <a:spLocks noGrp="1"/>
          </p:cNvSpPr>
          <p:nvPr>
            <p:ph type="pic" idx="2"/>
          </p:nvPr>
        </p:nvSpPr>
        <p:spPr>
          <a:xfrm>
            <a:off x="5183188" y="987425"/>
            <a:ext cx="6172200" cy="4873625"/>
          </a:xfrm>
          <a:prstGeom prst="rect">
            <a:avLst/>
          </a:prstGeom>
          <a:noFill/>
          <a:ln>
            <a:noFill/>
          </a:ln>
        </p:spPr>
      </p:sp>
      <p:sp>
        <p:nvSpPr>
          <p:cNvPr id="66" name="Google Shape;66;p4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p:nvPr/>
        </p:nvSpPr>
        <p:spPr>
          <a:xfrm>
            <a:off x="1676401" y="1989139"/>
            <a:ext cx="8812213" cy="193899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AU" sz="4000" b="1" i="0" u="none" strike="noStrike" cap="none">
                <a:solidFill>
                  <a:schemeClr val="dk1"/>
                </a:solidFill>
                <a:latin typeface="Arial"/>
                <a:ea typeface="Arial"/>
                <a:cs typeface="Arial"/>
                <a:sym typeface="Arial"/>
              </a:rPr>
              <a:t>Chapter 2: Drivers of Change</a:t>
            </a:r>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p:txBody>
      </p:sp>
      <p:sp>
        <p:nvSpPr>
          <p:cNvPr id="88" name="Google Shape;88;p1"/>
          <p:cNvSpPr/>
          <p:nvPr/>
        </p:nvSpPr>
        <p:spPr>
          <a:xfrm>
            <a:off x="1524000" y="43934"/>
            <a:ext cx="264816" cy="36933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9" name="Google Shape;89;p1"/>
          <p:cNvSpPr txBox="1">
            <a:spLocks noGrp="1"/>
          </p:cNvSpPr>
          <p:nvPr>
            <p:ph type="ftr" idx="11"/>
          </p:nvPr>
        </p:nvSpPr>
        <p:spPr>
          <a:xfrm>
            <a:off x="998807" y="6356350"/>
            <a:ext cx="10030264"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Clare Lade, Paul Strickland, Elspeth Frew, Paul Willard, Sandra Cherro Osorio, Astrid Noerfelt. </a:t>
            </a:r>
            <a:endParaRPr/>
          </a:p>
          <a:p>
            <a:pPr marL="0" lvl="0" indent="0" algn="ctr" rtl="0">
              <a:spcBef>
                <a:spcPts val="0"/>
              </a:spcBef>
              <a:spcAft>
                <a:spcPts val="0"/>
              </a:spcAft>
              <a:buNone/>
            </a:pPr>
            <a:r>
              <a:rPr lang="en-AU"/>
              <a:t>All rights reserved 2024</a:t>
            </a:r>
            <a:endParaRPr/>
          </a:p>
        </p:txBody>
      </p:sp>
      <p:pic>
        <p:nvPicPr>
          <p:cNvPr id="90" name="Google Shape;90;p1" descr="A picture containing drawing&#10;&#10;Description automatically generated"/>
          <p:cNvPicPr preferRelativeResize="0"/>
          <p:nvPr/>
        </p:nvPicPr>
        <p:blipFill rotWithShape="1">
          <a:blip r:embed="rId3">
            <a:alphaModFix/>
          </a:blip>
          <a:srcRect/>
          <a:stretch/>
        </p:blipFill>
        <p:spPr>
          <a:xfrm>
            <a:off x="48504" y="6084016"/>
            <a:ext cx="713496" cy="687013"/>
          </a:xfrm>
          <a:prstGeom prst="rect">
            <a:avLst/>
          </a:prstGeom>
          <a:noFill/>
          <a:ln>
            <a:noFill/>
          </a:ln>
        </p:spPr>
      </p:pic>
      <p:pic>
        <p:nvPicPr>
          <p:cNvPr id="91" name="Google Shape;91;p1" descr="A picture containing drawing&#10;&#10;Description automatically generated"/>
          <p:cNvPicPr preferRelativeResize="0"/>
          <p:nvPr/>
        </p:nvPicPr>
        <p:blipFill rotWithShape="1">
          <a:blip r:embed="rId3">
            <a:alphaModFix/>
          </a:blip>
          <a:srcRect/>
          <a:stretch/>
        </p:blipFill>
        <p:spPr>
          <a:xfrm>
            <a:off x="11430000" y="6084016"/>
            <a:ext cx="713496" cy="68701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0"/>
          <p:cNvSpPr txBox="1">
            <a:spLocks noGrp="1"/>
          </p:cNvSpPr>
          <p:nvPr>
            <p:ph type="title"/>
          </p:nvPr>
        </p:nvSpPr>
        <p:spPr>
          <a:xfrm>
            <a:off x="838200" y="162209"/>
            <a:ext cx="10515600" cy="71528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Human nature and future travel</a:t>
            </a:r>
            <a:endParaRPr/>
          </a:p>
        </p:txBody>
      </p:sp>
      <p:sp>
        <p:nvSpPr>
          <p:cNvPr id="162" name="Google Shape;162;p10"/>
          <p:cNvSpPr txBox="1">
            <a:spLocks noGrp="1"/>
          </p:cNvSpPr>
          <p:nvPr>
            <p:ph type="body" idx="1"/>
          </p:nvPr>
        </p:nvSpPr>
        <p:spPr>
          <a:xfrm>
            <a:off x="691243" y="1073717"/>
            <a:ext cx="10836728" cy="5131140"/>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3200"/>
              <a:buChar char="•"/>
            </a:pPr>
            <a:r>
              <a:rPr lang="en-AU" sz="3200"/>
              <a:t>Humans are ‘animated by a desire for new experience’ (McCannell, 2013: xxii). </a:t>
            </a:r>
            <a:endParaRPr/>
          </a:p>
          <a:p>
            <a:pPr marL="228600" lvl="0" indent="-25400" algn="l" rtl="0">
              <a:lnSpc>
                <a:spcPct val="90000"/>
              </a:lnSpc>
              <a:spcBef>
                <a:spcPts val="1000"/>
              </a:spcBef>
              <a:spcAft>
                <a:spcPts val="0"/>
              </a:spcAft>
              <a:buClr>
                <a:schemeClr val="dk1"/>
              </a:buClr>
              <a:buSzPts val="3200"/>
              <a:buNone/>
            </a:pPr>
            <a:endParaRPr sz="3200"/>
          </a:p>
          <a:p>
            <a:pPr marL="228600" lvl="0" indent="-228600" algn="l" rtl="0">
              <a:lnSpc>
                <a:spcPct val="90000"/>
              </a:lnSpc>
              <a:spcBef>
                <a:spcPts val="1000"/>
              </a:spcBef>
              <a:spcAft>
                <a:spcPts val="0"/>
              </a:spcAft>
              <a:buClr>
                <a:schemeClr val="dk1"/>
              </a:buClr>
              <a:buSzPts val="3200"/>
              <a:buChar char="•"/>
            </a:pPr>
            <a:r>
              <a:rPr lang="en-AU" sz="3200"/>
              <a:t>This implies that tourists may be interested in visiting destinations where they can experience:</a:t>
            </a:r>
            <a:endParaRPr/>
          </a:p>
          <a:p>
            <a:pPr marL="685800" lvl="1" indent="-228600" algn="l" rtl="0">
              <a:lnSpc>
                <a:spcPct val="90000"/>
              </a:lnSpc>
              <a:spcBef>
                <a:spcPts val="500"/>
              </a:spcBef>
              <a:spcAft>
                <a:spcPts val="0"/>
              </a:spcAft>
              <a:buClr>
                <a:schemeClr val="dk1"/>
              </a:buClr>
              <a:buSzPts val="2800"/>
              <a:buChar char="•"/>
            </a:pPr>
            <a:r>
              <a:rPr lang="en-AU" sz="2800"/>
              <a:t>the architecture, </a:t>
            </a:r>
            <a:endParaRPr/>
          </a:p>
          <a:p>
            <a:pPr marL="685800" lvl="1" indent="-228600" algn="l" rtl="0">
              <a:lnSpc>
                <a:spcPct val="90000"/>
              </a:lnSpc>
              <a:spcBef>
                <a:spcPts val="500"/>
              </a:spcBef>
              <a:spcAft>
                <a:spcPts val="0"/>
              </a:spcAft>
              <a:buClr>
                <a:schemeClr val="dk1"/>
              </a:buClr>
              <a:buSzPts val="2800"/>
              <a:buChar char="•"/>
            </a:pPr>
            <a:r>
              <a:rPr lang="en-AU" sz="2800"/>
              <a:t>the nightlife, </a:t>
            </a:r>
            <a:endParaRPr/>
          </a:p>
          <a:p>
            <a:pPr marL="685800" lvl="1" indent="-228600" algn="l" rtl="0">
              <a:lnSpc>
                <a:spcPct val="90000"/>
              </a:lnSpc>
              <a:spcBef>
                <a:spcPts val="500"/>
              </a:spcBef>
              <a:spcAft>
                <a:spcPts val="0"/>
              </a:spcAft>
              <a:buClr>
                <a:schemeClr val="dk1"/>
              </a:buClr>
              <a:buSzPts val="2800"/>
              <a:buChar char="•"/>
            </a:pPr>
            <a:r>
              <a:rPr lang="en-AU" sz="2800"/>
              <a:t>food, </a:t>
            </a:r>
            <a:endParaRPr/>
          </a:p>
          <a:p>
            <a:pPr marL="685800" lvl="1" indent="-228600" algn="l" rtl="0">
              <a:lnSpc>
                <a:spcPct val="90000"/>
              </a:lnSpc>
              <a:spcBef>
                <a:spcPts val="500"/>
              </a:spcBef>
              <a:spcAft>
                <a:spcPts val="0"/>
              </a:spcAft>
              <a:buClr>
                <a:schemeClr val="dk1"/>
              </a:buClr>
              <a:buSzPts val="2800"/>
              <a:buChar char="•"/>
            </a:pPr>
            <a:r>
              <a:rPr lang="en-AU" sz="2800"/>
              <a:t>culture and </a:t>
            </a:r>
            <a:endParaRPr/>
          </a:p>
          <a:p>
            <a:pPr marL="685800" lvl="1" indent="-228600" algn="l" rtl="0">
              <a:lnSpc>
                <a:spcPct val="90000"/>
              </a:lnSpc>
              <a:spcBef>
                <a:spcPts val="500"/>
              </a:spcBef>
              <a:spcAft>
                <a:spcPts val="0"/>
              </a:spcAft>
              <a:buClr>
                <a:schemeClr val="dk1"/>
              </a:buClr>
              <a:buSzPts val="2800"/>
              <a:buChar char="•"/>
            </a:pPr>
            <a:r>
              <a:rPr lang="en-AU" sz="2800"/>
              <a:t>the people.</a:t>
            </a:r>
            <a:endParaRPr/>
          </a:p>
        </p:txBody>
      </p:sp>
      <p:sp>
        <p:nvSpPr>
          <p:cNvPr id="163" name="Google Shape;16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1"/>
          <p:cNvSpPr txBox="1">
            <a:spLocks noGrp="1"/>
          </p:cNvSpPr>
          <p:nvPr>
            <p:ph type="title"/>
          </p:nvPr>
        </p:nvSpPr>
        <p:spPr>
          <a:xfrm>
            <a:off x="838200" y="162209"/>
            <a:ext cx="10515600" cy="71528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Human nature and future travel</a:t>
            </a:r>
            <a:endParaRPr/>
          </a:p>
        </p:txBody>
      </p:sp>
      <p:sp>
        <p:nvSpPr>
          <p:cNvPr id="170" name="Google Shape;170;p11"/>
          <p:cNvSpPr txBox="1">
            <a:spLocks noGrp="1"/>
          </p:cNvSpPr>
          <p:nvPr>
            <p:ph type="body" idx="1"/>
          </p:nvPr>
        </p:nvSpPr>
        <p:spPr>
          <a:xfrm>
            <a:off x="691243" y="1073717"/>
            <a:ext cx="10836728"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3200"/>
              <a:buChar char="•"/>
            </a:pPr>
            <a:r>
              <a:rPr lang="en-AU" sz="3200"/>
              <a:t>Travelling provides an understanding of what life might be about ‘outside the constraints of work and the struggle for survival’ (De Botton, 2002: 9)</a:t>
            </a:r>
            <a:endParaRPr/>
          </a:p>
          <a:p>
            <a:pPr marL="228600" lvl="0" indent="-25400" algn="l" rtl="0">
              <a:lnSpc>
                <a:spcPct val="90000"/>
              </a:lnSpc>
              <a:spcBef>
                <a:spcPts val="1000"/>
              </a:spcBef>
              <a:spcAft>
                <a:spcPts val="0"/>
              </a:spcAft>
              <a:buClr>
                <a:schemeClr val="dk1"/>
              </a:buClr>
              <a:buSzPts val="3200"/>
              <a:buNone/>
            </a:pPr>
            <a:endParaRPr sz="3200"/>
          </a:p>
          <a:p>
            <a:pPr marL="228600" lvl="0" indent="-228600" algn="l" rtl="0">
              <a:lnSpc>
                <a:spcPct val="90000"/>
              </a:lnSpc>
              <a:spcBef>
                <a:spcPts val="1000"/>
              </a:spcBef>
              <a:spcAft>
                <a:spcPts val="0"/>
              </a:spcAft>
              <a:buClr>
                <a:schemeClr val="dk1"/>
              </a:buClr>
              <a:buSzPts val="3200"/>
              <a:buChar char="•"/>
            </a:pPr>
            <a:r>
              <a:rPr lang="en-AU" sz="3200"/>
              <a:t>Travel can be associated with the exotic in that ‘the charm of a foreign place arises from the simple idea of novelty and change’ (De Botton, 2002: 78). </a:t>
            </a:r>
            <a:endParaRPr/>
          </a:p>
        </p:txBody>
      </p:sp>
      <p:sp>
        <p:nvSpPr>
          <p:cNvPr id="171" name="Google Shape;17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2"/>
          <p:cNvSpPr txBox="1">
            <a:spLocks noGrp="1"/>
          </p:cNvSpPr>
          <p:nvPr>
            <p:ph type="title"/>
          </p:nvPr>
        </p:nvSpPr>
        <p:spPr>
          <a:xfrm>
            <a:off x="838200" y="162209"/>
            <a:ext cx="10515600" cy="71528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Human nature and future travel</a:t>
            </a:r>
            <a:endParaRPr/>
          </a:p>
        </p:txBody>
      </p:sp>
      <p:sp>
        <p:nvSpPr>
          <p:cNvPr id="178" name="Google Shape;178;p12"/>
          <p:cNvSpPr txBox="1">
            <a:spLocks noGrp="1"/>
          </p:cNvSpPr>
          <p:nvPr>
            <p:ph type="body" idx="1"/>
          </p:nvPr>
        </p:nvSpPr>
        <p:spPr>
          <a:xfrm>
            <a:off x="406429" y="877491"/>
            <a:ext cx="10836728" cy="54788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200"/>
              <a:buNone/>
            </a:pPr>
            <a:r>
              <a:rPr lang="en-AU" sz="3200"/>
              <a:t>Tourists of the future are likely to:</a:t>
            </a:r>
            <a:endParaRPr/>
          </a:p>
          <a:p>
            <a:pPr marL="228600" lvl="0" indent="-228600" algn="l" rtl="0">
              <a:lnSpc>
                <a:spcPct val="90000"/>
              </a:lnSpc>
              <a:spcBef>
                <a:spcPts val="1000"/>
              </a:spcBef>
              <a:spcAft>
                <a:spcPts val="0"/>
              </a:spcAft>
              <a:buClr>
                <a:schemeClr val="dk1"/>
              </a:buClr>
              <a:buSzPts val="3200"/>
              <a:buChar char="•"/>
            </a:pPr>
            <a:r>
              <a:rPr lang="en-AU" sz="3200"/>
              <a:t> travel to experience novelty and change away from their home environment </a:t>
            </a:r>
            <a:endParaRPr/>
          </a:p>
          <a:p>
            <a:pPr marL="228600" lvl="0" indent="-228600" algn="l" rtl="0">
              <a:lnSpc>
                <a:spcPct val="90000"/>
              </a:lnSpc>
              <a:spcBef>
                <a:spcPts val="1000"/>
              </a:spcBef>
              <a:spcAft>
                <a:spcPts val="0"/>
              </a:spcAft>
              <a:buClr>
                <a:schemeClr val="dk1"/>
              </a:buClr>
              <a:buSzPts val="3200"/>
              <a:buChar char="•"/>
            </a:pPr>
            <a:r>
              <a:rPr lang="en-AU" sz="3200"/>
              <a:t>with particular desires to experience nature and sites of cultural experience. </a:t>
            </a:r>
            <a:endParaRPr/>
          </a:p>
          <a:p>
            <a:pPr marL="228600" lvl="0" indent="-25400" algn="l" rtl="0">
              <a:lnSpc>
                <a:spcPct val="90000"/>
              </a:lnSpc>
              <a:spcBef>
                <a:spcPts val="1000"/>
              </a:spcBef>
              <a:spcAft>
                <a:spcPts val="0"/>
              </a:spcAft>
              <a:buClr>
                <a:schemeClr val="dk1"/>
              </a:buClr>
              <a:buSzPts val="3200"/>
              <a:buNone/>
            </a:pPr>
            <a:endParaRPr sz="3200"/>
          </a:p>
          <a:p>
            <a:pPr marL="0" lvl="0" indent="0" algn="l" rtl="0">
              <a:lnSpc>
                <a:spcPct val="90000"/>
              </a:lnSpc>
              <a:spcBef>
                <a:spcPts val="1000"/>
              </a:spcBef>
              <a:spcAft>
                <a:spcPts val="0"/>
              </a:spcAft>
              <a:buClr>
                <a:schemeClr val="dk1"/>
              </a:buClr>
              <a:buSzPts val="3200"/>
              <a:buNone/>
            </a:pPr>
            <a:r>
              <a:rPr lang="en-AU" sz="3200"/>
              <a:t>People will be interested in visiting countries with:</a:t>
            </a:r>
            <a:endParaRPr/>
          </a:p>
          <a:p>
            <a:pPr marL="228600" lvl="0" indent="-228600" algn="l" rtl="0">
              <a:lnSpc>
                <a:spcPct val="90000"/>
              </a:lnSpc>
              <a:spcBef>
                <a:spcPts val="1000"/>
              </a:spcBef>
              <a:spcAft>
                <a:spcPts val="0"/>
              </a:spcAft>
              <a:buClr>
                <a:schemeClr val="dk1"/>
              </a:buClr>
              <a:buSzPts val="3200"/>
              <a:buChar char="•"/>
            </a:pPr>
            <a:r>
              <a:rPr lang="en-AU" sz="3200"/>
              <a:t> strong natural or cultural identities </a:t>
            </a:r>
            <a:endParaRPr/>
          </a:p>
          <a:p>
            <a:pPr marL="0" lvl="0" indent="0" algn="l" rtl="0">
              <a:lnSpc>
                <a:spcPct val="90000"/>
              </a:lnSpc>
              <a:spcBef>
                <a:spcPts val="1000"/>
              </a:spcBef>
              <a:spcAft>
                <a:spcPts val="0"/>
              </a:spcAft>
              <a:buClr>
                <a:schemeClr val="dk1"/>
              </a:buClr>
              <a:buSzPts val="3200"/>
              <a:buNone/>
            </a:pPr>
            <a:r>
              <a:rPr lang="en-AU" sz="3200"/>
              <a:t>demonstrated through unusual geography, habitat or historical significance and featuring exotic food, drink and customs.</a:t>
            </a:r>
            <a:endParaRPr/>
          </a:p>
        </p:txBody>
      </p:sp>
      <p:sp>
        <p:nvSpPr>
          <p:cNvPr id="179" name="Google Shape;17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3"/>
          <p:cNvSpPr txBox="1">
            <a:spLocks noGrp="1"/>
          </p:cNvSpPr>
          <p:nvPr>
            <p:ph type="title"/>
          </p:nvPr>
        </p:nvSpPr>
        <p:spPr>
          <a:xfrm>
            <a:off x="838200" y="162209"/>
            <a:ext cx="10515600" cy="71528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Human nature and future travel</a:t>
            </a:r>
            <a:endParaRPr/>
          </a:p>
        </p:txBody>
      </p:sp>
      <p:sp>
        <p:nvSpPr>
          <p:cNvPr id="186" name="Google Shape;186;p13"/>
          <p:cNvSpPr txBox="1">
            <a:spLocks noGrp="1"/>
          </p:cNvSpPr>
          <p:nvPr>
            <p:ph type="body" idx="1"/>
          </p:nvPr>
        </p:nvSpPr>
        <p:spPr>
          <a:xfrm>
            <a:off x="517072" y="877492"/>
            <a:ext cx="11093402" cy="4873604"/>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3200"/>
              <a:buChar char="•"/>
            </a:pPr>
            <a:r>
              <a:rPr lang="en-AU" sz="3200"/>
              <a:t>May be a future ‘rejection of the traditional sun-sea-sand holidays in favour of healthier, more active holidays’ (Sharpley, 2018: 54), </a:t>
            </a:r>
            <a:endParaRPr/>
          </a:p>
          <a:p>
            <a:pPr marL="228600" lvl="0" indent="-228600" algn="l" rtl="0">
              <a:lnSpc>
                <a:spcPct val="90000"/>
              </a:lnSpc>
              <a:spcBef>
                <a:spcPts val="1000"/>
              </a:spcBef>
              <a:spcAft>
                <a:spcPts val="0"/>
              </a:spcAft>
              <a:buClr>
                <a:schemeClr val="dk1"/>
              </a:buClr>
              <a:buSzPts val="3200"/>
              <a:buChar char="•"/>
            </a:pPr>
            <a:r>
              <a:rPr lang="en-AU" sz="3200"/>
              <a:t>where tourists travel to explore the novel both in nature and culture. </a:t>
            </a:r>
            <a:endParaRPr/>
          </a:p>
          <a:p>
            <a:pPr marL="228600" lvl="0" indent="-25400" algn="l" rtl="0">
              <a:lnSpc>
                <a:spcPct val="90000"/>
              </a:lnSpc>
              <a:spcBef>
                <a:spcPts val="1000"/>
              </a:spcBef>
              <a:spcAft>
                <a:spcPts val="0"/>
              </a:spcAft>
              <a:buClr>
                <a:schemeClr val="dk1"/>
              </a:buClr>
              <a:buSzPts val="3200"/>
              <a:buNone/>
            </a:pPr>
            <a:endParaRPr sz="3200"/>
          </a:p>
          <a:p>
            <a:pPr marL="0" lvl="0" indent="0" algn="l" rtl="0">
              <a:lnSpc>
                <a:spcPct val="90000"/>
              </a:lnSpc>
              <a:spcBef>
                <a:spcPts val="1000"/>
              </a:spcBef>
              <a:spcAft>
                <a:spcPts val="0"/>
              </a:spcAft>
              <a:buClr>
                <a:schemeClr val="dk1"/>
              </a:buClr>
              <a:buSzPts val="3200"/>
              <a:buNone/>
            </a:pPr>
            <a:r>
              <a:rPr lang="en-AU" sz="3200"/>
              <a:t>Greater demand for:</a:t>
            </a:r>
            <a:endParaRPr/>
          </a:p>
          <a:p>
            <a:pPr marL="228600" lvl="0" indent="-228600" algn="l" rtl="0">
              <a:lnSpc>
                <a:spcPct val="90000"/>
              </a:lnSpc>
              <a:spcBef>
                <a:spcPts val="1000"/>
              </a:spcBef>
              <a:spcAft>
                <a:spcPts val="0"/>
              </a:spcAft>
              <a:buClr>
                <a:schemeClr val="dk1"/>
              </a:buClr>
              <a:buSzPts val="3200"/>
              <a:buChar char="•"/>
            </a:pPr>
            <a:r>
              <a:rPr lang="en-AU" sz="3200"/>
              <a:t> educational or cultural experiences</a:t>
            </a:r>
            <a:endParaRPr/>
          </a:p>
          <a:p>
            <a:pPr marL="228600" lvl="0" indent="-228600" algn="l" rtl="0">
              <a:lnSpc>
                <a:spcPct val="90000"/>
              </a:lnSpc>
              <a:spcBef>
                <a:spcPts val="1000"/>
              </a:spcBef>
              <a:spcAft>
                <a:spcPts val="0"/>
              </a:spcAft>
              <a:buClr>
                <a:schemeClr val="dk1"/>
              </a:buClr>
              <a:buSzPts val="3200"/>
              <a:buChar char="•"/>
            </a:pPr>
            <a:r>
              <a:rPr lang="en-AU" sz="3200"/>
              <a:t>products that are more tailored to individual lifestyles</a:t>
            </a:r>
            <a:endParaRPr/>
          </a:p>
        </p:txBody>
      </p:sp>
      <p:sp>
        <p:nvSpPr>
          <p:cNvPr id="187" name="Google Shape;187;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14"/>
          <p:cNvSpPr txBox="1">
            <a:spLocks noGrp="1"/>
          </p:cNvSpPr>
          <p:nvPr>
            <p:ph type="title"/>
          </p:nvPr>
        </p:nvSpPr>
        <p:spPr>
          <a:xfrm>
            <a:off x="838200" y="136525"/>
            <a:ext cx="10515600" cy="84374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Globalisation and climate change</a:t>
            </a:r>
            <a:endParaRPr/>
          </a:p>
        </p:txBody>
      </p:sp>
      <p:sp>
        <p:nvSpPr>
          <p:cNvPr id="194" name="Google Shape;194;p14"/>
          <p:cNvSpPr txBox="1">
            <a:spLocks noGrp="1"/>
          </p:cNvSpPr>
          <p:nvPr>
            <p:ph type="body" idx="1"/>
          </p:nvPr>
        </p:nvSpPr>
        <p:spPr>
          <a:xfrm>
            <a:off x="409731" y="1043963"/>
            <a:ext cx="10515600" cy="5312387"/>
          </a:xfrm>
          <a:prstGeom prst="rect">
            <a:avLst/>
          </a:prstGeom>
          <a:noFill/>
          <a:ln>
            <a:noFill/>
          </a:ln>
        </p:spPr>
        <p:txBody>
          <a:bodyPr spcFirstLastPara="1" wrap="square" lIns="91425" tIns="45700" rIns="91425" bIns="45700" anchor="t" anchorCtr="0">
            <a:noAutofit/>
          </a:bodyPr>
          <a:lstStyle/>
          <a:p>
            <a:pPr marL="0" lvl="0" indent="0" algn="l" rtl="0">
              <a:lnSpc>
                <a:spcPct val="110000"/>
              </a:lnSpc>
              <a:spcBef>
                <a:spcPts val="0"/>
              </a:spcBef>
              <a:spcAft>
                <a:spcPts val="0"/>
              </a:spcAft>
              <a:buClr>
                <a:schemeClr val="dk1"/>
              </a:buClr>
              <a:buSzPts val="2800"/>
              <a:buNone/>
            </a:pPr>
            <a:r>
              <a:rPr lang="en-AU"/>
              <a:t>The evidence that climate change is already impacting destinations includes:</a:t>
            </a:r>
            <a:endParaRPr/>
          </a:p>
          <a:p>
            <a:pPr marL="228600" lvl="0" indent="-228600" algn="l" rtl="0">
              <a:lnSpc>
                <a:spcPct val="110000"/>
              </a:lnSpc>
              <a:spcBef>
                <a:spcPts val="1000"/>
              </a:spcBef>
              <a:spcAft>
                <a:spcPts val="0"/>
              </a:spcAft>
              <a:buClr>
                <a:schemeClr val="dk1"/>
              </a:buClr>
              <a:buSzPts val="2800"/>
              <a:buChar char="•"/>
            </a:pPr>
            <a:r>
              <a:rPr lang="en-AU"/>
              <a:t>extreme weather events and </a:t>
            </a:r>
            <a:endParaRPr/>
          </a:p>
          <a:p>
            <a:pPr marL="228600" lvl="0" indent="-228600" algn="l" rtl="0">
              <a:lnSpc>
                <a:spcPct val="110000"/>
              </a:lnSpc>
              <a:spcBef>
                <a:spcPts val="1000"/>
              </a:spcBef>
              <a:spcAft>
                <a:spcPts val="0"/>
              </a:spcAft>
              <a:buClr>
                <a:schemeClr val="dk1"/>
              </a:buClr>
              <a:buSzPts val="2800"/>
              <a:buChar char="•"/>
            </a:pPr>
            <a:r>
              <a:rPr lang="en-AU"/>
              <a:t>decreased snow cover in ski resorts, </a:t>
            </a:r>
            <a:endParaRPr/>
          </a:p>
          <a:p>
            <a:pPr marL="228600" lvl="0" indent="-228600" algn="l" rtl="0">
              <a:lnSpc>
                <a:spcPct val="110000"/>
              </a:lnSpc>
              <a:spcBef>
                <a:spcPts val="1000"/>
              </a:spcBef>
              <a:spcAft>
                <a:spcPts val="0"/>
              </a:spcAft>
              <a:buClr>
                <a:schemeClr val="dk1"/>
              </a:buClr>
              <a:buSzPts val="2800"/>
              <a:buChar char="•"/>
            </a:pPr>
            <a:r>
              <a:rPr lang="en-AU"/>
              <a:t>with tourism generating greenhouse gases via air travel, car and bus emissions (Sharpley, 2018). </a:t>
            </a:r>
            <a:endParaRPr/>
          </a:p>
          <a:p>
            <a:pPr marL="228600" lvl="0" indent="-50800" algn="l" rtl="0">
              <a:lnSpc>
                <a:spcPct val="110000"/>
              </a:lnSpc>
              <a:spcBef>
                <a:spcPts val="1000"/>
              </a:spcBef>
              <a:spcAft>
                <a:spcPts val="0"/>
              </a:spcAft>
              <a:buClr>
                <a:schemeClr val="dk1"/>
              </a:buClr>
              <a:buSzPts val="2800"/>
              <a:buNone/>
            </a:pPr>
            <a:endParaRPr/>
          </a:p>
          <a:p>
            <a:pPr marL="228600" lvl="0" indent="-228600" algn="l" rtl="0">
              <a:lnSpc>
                <a:spcPct val="110000"/>
              </a:lnSpc>
              <a:spcBef>
                <a:spcPts val="1000"/>
              </a:spcBef>
              <a:spcAft>
                <a:spcPts val="0"/>
              </a:spcAft>
              <a:buClr>
                <a:schemeClr val="dk1"/>
              </a:buClr>
              <a:buSzPts val="2800"/>
              <a:buChar char="•"/>
            </a:pPr>
            <a:r>
              <a:rPr lang="en-AU"/>
              <a:t>Globalisation has been strongly associated with tourism as it has encouraged international trade, travel and informed people about tourist destinations (Dwyer, 2015). </a:t>
            </a:r>
            <a:endParaRPr/>
          </a:p>
          <a:p>
            <a:pPr marL="228600" lvl="0" indent="-50800" algn="l" rtl="0">
              <a:lnSpc>
                <a:spcPct val="110000"/>
              </a:lnSpc>
              <a:spcBef>
                <a:spcPts val="1000"/>
              </a:spcBef>
              <a:spcAft>
                <a:spcPts val="0"/>
              </a:spcAft>
              <a:buClr>
                <a:schemeClr val="dk1"/>
              </a:buClr>
              <a:buSzPts val="2800"/>
              <a:buNone/>
            </a:pPr>
            <a:endParaRPr/>
          </a:p>
        </p:txBody>
      </p:sp>
      <p:sp>
        <p:nvSpPr>
          <p:cNvPr id="195" name="Google Shape;195;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15"/>
          <p:cNvSpPr txBox="1">
            <a:spLocks noGrp="1"/>
          </p:cNvSpPr>
          <p:nvPr>
            <p:ph type="title"/>
          </p:nvPr>
        </p:nvSpPr>
        <p:spPr>
          <a:xfrm>
            <a:off x="838200" y="136525"/>
            <a:ext cx="10515600" cy="84374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Globalisation and climate change</a:t>
            </a:r>
            <a:endParaRPr/>
          </a:p>
        </p:txBody>
      </p:sp>
      <p:sp>
        <p:nvSpPr>
          <p:cNvPr id="202" name="Google Shape;202;p15"/>
          <p:cNvSpPr txBox="1">
            <a:spLocks noGrp="1"/>
          </p:cNvSpPr>
          <p:nvPr>
            <p:ph type="body" idx="1"/>
          </p:nvPr>
        </p:nvSpPr>
        <p:spPr>
          <a:xfrm>
            <a:off x="838200" y="1163637"/>
            <a:ext cx="10515600" cy="4530725"/>
          </a:xfrm>
          <a:prstGeom prst="rect">
            <a:avLst/>
          </a:prstGeom>
          <a:noFill/>
          <a:ln>
            <a:noFill/>
          </a:ln>
        </p:spPr>
        <p:txBody>
          <a:bodyPr spcFirstLastPara="1" wrap="square" lIns="91425" tIns="45700" rIns="91425" bIns="45700" anchor="t" anchorCtr="0">
            <a:normAutofit/>
          </a:bodyPr>
          <a:lstStyle/>
          <a:p>
            <a:pPr marL="228600" lvl="0" indent="-50800" algn="l" rtl="0">
              <a:lnSpc>
                <a:spcPct val="110000"/>
              </a:lnSpc>
              <a:spcBef>
                <a:spcPts val="0"/>
              </a:spcBef>
              <a:spcAft>
                <a:spcPts val="0"/>
              </a:spcAft>
              <a:buClr>
                <a:schemeClr val="dk1"/>
              </a:buClr>
              <a:buSzPts val="2800"/>
              <a:buNone/>
            </a:pPr>
            <a:endParaRPr/>
          </a:p>
          <a:p>
            <a:pPr marL="0" lvl="0" indent="0" algn="l" rtl="0">
              <a:lnSpc>
                <a:spcPct val="110000"/>
              </a:lnSpc>
              <a:spcBef>
                <a:spcPts val="1000"/>
              </a:spcBef>
              <a:spcAft>
                <a:spcPts val="0"/>
              </a:spcAft>
              <a:buClr>
                <a:schemeClr val="dk1"/>
              </a:buClr>
              <a:buSzPts val="2800"/>
              <a:buNone/>
            </a:pPr>
            <a:r>
              <a:rPr lang="en-AU"/>
              <a:t>There is a growing awareness of the impact of air travel on climate change and </a:t>
            </a:r>
            <a:endParaRPr/>
          </a:p>
          <a:p>
            <a:pPr marL="228600" lvl="0" indent="-228600" algn="l" rtl="0">
              <a:lnSpc>
                <a:spcPct val="110000"/>
              </a:lnSpc>
              <a:spcBef>
                <a:spcPts val="1000"/>
              </a:spcBef>
              <a:spcAft>
                <a:spcPts val="0"/>
              </a:spcAft>
              <a:buClr>
                <a:schemeClr val="dk1"/>
              </a:buClr>
              <a:buSzPts val="2800"/>
              <a:buChar char="•"/>
            </a:pPr>
            <a:r>
              <a:rPr lang="en-AU"/>
              <a:t>a movement has emerged to reduce air travel </a:t>
            </a:r>
            <a:endParaRPr/>
          </a:p>
          <a:p>
            <a:pPr marL="228600" lvl="0" indent="-228600" algn="l" rtl="0">
              <a:lnSpc>
                <a:spcPct val="110000"/>
              </a:lnSpc>
              <a:spcBef>
                <a:spcPts val="1000"/>
              </a:spcBef>
              <a:spcAft>
                <a:spcPts val="0"/>
              </a:spcAft>
              <a:buClr>
                <a:schemeClr val="dk1"/>
              </a:buClr>
              <a:buSzPts val="2800"/>
              <a:buChar char="•"/>
            </a:pPr>
            <a:r>
              <a:rPr lang="en-AU"/>
              <a:t>in order to minimise the damage on the environment (Cocolas et al., 2020). </a:t>
            </a:r>
            <a:endParaRPr/>
          </a:p>
        </p:txBody>
      </p:sp>
      <p:sp>
        <p:nvSpPr>
          <p:cNvPr id="203" name="Google Shape;203;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16"/>
          <p:cNvSpPr txBox="1">
            <a:spLocks noGrp="1"/>
          </p:cNvSpPr>
          <p:nvPr>
            <p:ph type="title"/>
          </p:nvPr>
        </p:nvSpPr>
        <p:spPr>
          <a:xfrm>
            <a:off x="838200" y="136525"/>
            <a:ext cx="10515600" cy="84374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Globalisation and climate change</a:t>
            </a:r>
            <a:endParaRPr/>
          </a:p>
        </p:txBody>
      </p:sp>
      <p:sp>
        <p:nvSpPr>
          <p:cNvPr id="210" name="Google Shape;210;p16"/>
          <p:cNvSpPr txBox="1">
            <a:spLocks noGrp="1"/>
          </p:cNvSpPr>
          <p:nvPr>
            <p:ph type="body" idx="1"/>
          </p:nvPr>
        </p:nvSpPr>
        <p:spPr>
          <a:xfrm>
            <a:off x="838200" y="1163637"/>
            <a:ext cx="10953466" cy="5192713"/>
          </a:xfrm>
          <a:prstGeom prst="rect">
            <a:avLst/>
          </a:prstGeom>
          <a:noFill/>
          <a:ln>
            <a:noFill/>
          </a:ln>
        </p:spPr>
        <p:txBody>
          <a:bodyPr spcFirstLastPara="1" wrap="square" lIns="91425" tIns="45700" rIns="91425" bIns="45700" anchor="t" anchorCtr="0">
            <a:noAutofit/>
          </a:bodyPr>
          <a:lstStyle/>
          <a:p>
            <a:pPr marL="228600" lvl="0" indent="-228600" algn="l" rtl="0">
              <a:lnSpc>
                <a:spcPct val="110000"/>
              </a:lnSpc>
              <a:spcBef>
                <a:spcPts val="0"/>
              </a:spcBef>
              <a:spcAft>
                <a:spcPts val="0"/>
              </a:spcAft>
              <a:buClr>
                <a:schemeClr val="dk1"/>
              </a:buClr>
              <a:buSzPts val="2800"/>
              <a:buChar char="•"/>
            </a:pPr>
            <a:r>
              <a:rPr lang="en-AU"/>
              <a:t>Once the coronavirus pandemic eased and travel bans are lifted then it was expected that individuals desired to visit family and friends once again, with the expectation that all air travel and airports operate with good hygiene (Whitley, 2020).</a:t>
            </a:r>
            <a:endParaRPr/>
          </a:p>
          <a:p>
            <a:pPr marL="228600" lvl="0" indent="-50800" algn="l" rtl="0">
              <a:lnSpc>
                <a:spcPct val="110000"/>
              </a:lnSpc>
              <a:spcBef>
                <a:spcPts val="1000"/>
              </a:spcBef>
              <a:spcAft>
                <a:spcPts val="0"/>
              </a:spcAft>
              <a:buClr>
                <a:schemeClr val="dk1"/>
              </a:buClr>
              <a:buSzPts val="2800"/>
              <a:buNone/>
            </a:pPr>
            <a:endParaRPr/>
          </a:p>
          <a:p>
            <a:pPr marL="0" lvl="0" indent="0" algn="l" rtl="0">
              <a:lnSpc>
                <a:spcPct val="110000"/>
              </a:lnSpc>
              <a:spcBef>
                <a:spcPts val="1000"/>
              </a:spcBef>
              <a:spcAft>
                <a:spcPts val="0"/>
              </a:spcAft>
              <a:buClr>
                <a:schemeClr val="dk1"/>
              </a:buClr>
              <a:buSzPts val="2800"/>
              <a:buNone/>
            </a:pPr>
            <a:r>
              <a:rPr lang="en-AU"/>
              <a:t>Due to the coronavirus pandemic, there may have been a re-thinking of essential travel for business with video conferencing replacing the need to fly by many business travellers (Whitley 2020). </a:t>
            </a:r>
            <a:endParaRPr/>
          </a:p>
          <a:p>
            <a:pPr marL="228600" lvl="0" indent="-228600" algn="l" rtl="0">
              <a:lnSpc>
                <a:spcPct val="110000"/>
              </a:lnSpc>
              <a:spcBef>
                <a:spcPts val="1000"/>
              </a:spcBef>
              <a:spcAft>
                <a:spcPts val="0"/>
              </a:spcAft>
              <a:buClr>
                <a:schemeClr val="dk1"/>
              </a:buClr>
              <a:buSzPts val="2800"/>
              <a:buChar char="•"/>
            </a:pPr>
            <a:r>
              <a:rPr lang="en-AU"/>
              <a:t>Growth in slow travel (Dickinson and Lumsdon, 2010) and</a:t>
            </a:r>
            <a:endParaRPr/>
          </a:p>
          <a:p>
            <a:pPr marL="228600" lvl="0" indent="-228600" algn="l" rtl="0">
              <a:lnSpc>
                <a:spcPct val="110000"/>
              </a:lnSpc>
              <a:spcBef>
                <a:spcPts val="1000"/>
              </a:spcBef>
              <a:spcAft>
                <a:spcPts val="0"/>
              </a:spcAft>
              <a:buClr>
                <a:schemeClr val="dk1"/>
              </a:buClr>
              <a:buSzPts val="2800"/>
              <a:buChar char="•"/>
            </a:pPr>
            <a:r>
              <a:rPr lang="en-AU"/>
              <a:t>Staycations (Molz, 2009).</a:t>
            </a:r>
            <a:endParaRPr/>
          </a:p>
          <a:p>
            <a:pPr marL="228600" lvl="0" indent="-50800" algn="l" rtl="0">
              <a:lnSpc>
                <a:spcPct val="110000"/>
              </a:lnSpc>
              <a:spcBef>
                <a:spcPts val="1000"/>
              </a:spcBef>
              <a:spcAft>
                <a:spcPts val="0"/>
              </a:spcAft>
              <a:buClr>
                <a:schemeClr val="dk1"/>
              </a:buClr>
              <a:buSzPts val="2800"/>
              <a:buNone/>
            </a:pPr>
            <a:endParaRPr/>
          </a:p>
          <a:p>
            <a:pPr marL="228600" lvl="0" indent="-50800" algn="l" rtl="0">
              <a:lnSpc>
                <a:spcPct val="110000"/>
              </a:lnSpc>
              <a:spcBef>
                <a:spcPts val="1000"/>
              </a:spcBef>
              <a:spcAft>
                <a:spcPts val="0"/>
              </a:spcAft>
              <a:buClr>
                <a:schemeClr val="dk1"/>
              </a:buClr>
              <a:buSzPts val="2800"/>
              <a:buNone/>
            </a:pPr>
            <a:endParaRPr/>
          </a:p>
        </p:txBody>
      </p:sp>
      <p:sp>
        <p:nvSpPr>
          <p:cNvPr id="211" name="Google Shape;211;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17"/>
          <p:cNvSpPr txBox="1">
            <a:spLocks noGrp="1"/>
          </p:cNvSpPr>
          <p:nvPr>
            <p:ph type="title"/>
          </p:nvPr>
        </p:nvSpPr>
        <p:spPr>
          <a:xfrm>
            <a:off x="838200" y="136525"/>
            <a:ext cx="10515600" cy="84374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Globalisation and climate change</a:t>
            </a:r>
            <a:endParaRPr/>
          </a:p>
        </p:txBody>
      </p:sp>
      <p:sp>
        <p:nvSpPr>
          <p:cNvPr id="218" name="Google Shape;218;p17"/>
          <p:cNvSpPr txBox="1">
            <a:spLocks noGrp="1"/>
          </p:cNvSpPr>
          <p:nvPr>
            <p:ph type="body" idx="1"/>
          </p:nvPr>
        </p:nvSpPr>
        <p:spPr>
          <a:xfrm>
            <a:off x="593985" y="980268"/>
            <a:ext cx="11004029" cy="5977564"/>
          </a:xfrm>
          <a:prstGeom prst="rect">
            <a:avLst/>
          </a:prstGeom>
          <a:noFill/>
          <a:ln>
            <a:noFill/>
          </a:ln>
        </p:spPr>
        <p:txBody>
          <a:bodyPr spcFirstLastPara="1" wrap="square" lIns="91425" tIns="45700" rIns="91425" bIns="45700" anchor="t" anchorCtr="0">
            <a:noAutofit/>
          </a:bodyPr>
          <a:lstStyle/>
          <a:p>
            <a:pPr marL="228600" lvl="0" indent="-228600" algn="l" rtl="0">
              <a:lnSpc>
                <a:spcPct val="110000"/>
              </a:lnSpc>
              <a:spcBef>
                <a:spcPts val="0"/>
              </a:spcBef>
              <a:spcAft>
                <a:spcPts val="0"/>
              </a:spcAft>
              <a:buClr>
                <a:schemeClr val="dk1"/>
              </a:buClr>
              <a:buSzPts val="2800"/>
              <a:buChar char="•"/>
            </a:pPr>
            <a:r>
              <a:rPr lang="en-AU"/>
              <a:t>Public support for climate change activism groups which have organised global climate strikes around the world. </a:t>
            </a:r>
            <a:endParaRPr/>
          </a:p>
          <a:p>
            <a:pPr marL="0" lvl="0" indent="0" algn="l" rtl="0">
              <a:lnSpc>
                <a:spcPct val="110000"/>
              </a:lnSpc>
              <a:spcBef>
                <a:spcPts val="1000"/>
              </a:spcBef>
              <a:spcAft>
                <a:spcPts val="0"/>
              </a:spcAft>
              <a:buClr>
                <a:schemeClr val="dk1"/>
              </a:buClr>
              <a:buSzPts val="2800"/>
              <a:buNone/>
            </a:pPr>
            <a:r>
              <a:rPr lang="en-AU"/>
              <a:t>e.g., Extinction Rebellion, </a:t>
            </a:r>
            <a:endParaRPr/>
          </a:p>
          <a:p>
            <a:pPr marL="228600" lvl="0" indent="-50800" algn="l" rtl="0">
              <a:lnSpc>
                <a:spcPct val="110000"/>
              </a:lnSpc>
              <a:spcBef>
                <a:spcPts val="1000"/>
              </a:spcBef>
              <a:spcAft>
                <a:spcPts val="0"/>
              </a:spcAft>
              <a:buClr>
                <a:schemeClr val="dk1"/>
              </a:buClr>
              <a:buSzPts val="2800"/>
              <a:buNone/>
            </a:pPr>
            <a:endParaRPr/>
          </a:p>
          <a:p>
            <a:pPr marL="228600" lvl="0" indent="-228600" algn="l" rtl="0">
              <a:lnSpc>
                <a:spcPct val="110000"/>
              </a:lnSpc>
              <a:spcBef>
                <a:spcPts val="1000"/>
              </a:spcBef>
              <a:spcAft>
                <a:spcPts val="0"/>
              </a:spcAft>
              <a:buClr>
                <a:schemeClr val="dk1"/>
              </a:buClr>
              <a:buSzPts val="2800"/>
              <a:buChar char="•"/>
            </a:pPr>
            <a:r>
              <a:rPr lang="en-AU"/>
              <a:t>Attended by hundreds of thousands of protesters, these strikes served to raise awareness and action towards combating climate change. </a:t>
            </a:r>
            <a:endParaRPr/>
          </a:p>
          <a:p>
            <a:pPr marL="228600" lvl="0" indent="-228600" algn="l" rtl="0">
              <a:lnSpc>
                <a:spcPct val="110000"/>
              </a:lnSpc>
              <a:spcBef>
                <a:spcPts val="1000"/>
              </a:spcBef>
              <a:spcAft>
                <a:spcPts val="0"/>
              </a:spcAft>
              <a:buClr>
                <a:schemeClr val="dk1"/>
              </a:buClr>
              <a:buSzPts val="2800"/>
              <a:buChar char="•"/>
            </a:pPr>
            <a:r>
              <a:rPr lang="en-AU"/>
              <a:t>The terms flygskam (a Swedish term meaning flight shaming) and tagskryt (train bragging) movements were born in Sweden, </a:t>
            </a:r>
            <a:endParaRPr/>
          </a:p>
          <a:p>
            <a:pPr marL="228600" lvl="0" indent="-228600" algn="l" rtl="0">
              <a:lnSpc>
                <a:spcPct val="110000"/>
              </a:lnSpc>
              <a:spcBef>
                <a:spcPts val="1000"/>
              </a:spcBef>
              <a:spcAft>
                <a:spcPts val="0"/>
              </a:spcAft>
              <a:buClr>
                <a:schemeClr val="dk1"/>
              </a:buClr>
              <a:buSzPts val="2800"/>
              <a:buChar char="•"/>
            </a:pPr>
            <a:r>
              <a:rPr lang="en-AU"/>
              <a:t>which encouraged travellers to ‘clip their wings and swap planes for trains’ (Coffey, 2019). </a:t>
            </a:r>
            <a:endParaRPr/>
          </a:p>
          <a:p>
            <a:pPr marL="0" lvl="0" indent="0" algn="l" rtl="0">
              <a:lnSpc>
                <a:spcPct val="110000"/>
              </a:lnSpc>
              <a:spcBef>
                <a:spcPts val="1000"/>
              </a:spcBef>
              <a:spcAft>
                <a:spcPts val="0"/>
              </a:spcAft>
              <a:buClr>
                <a:schemeClr val="dk1"/>
              </a:buClr>
              <a:buSzPts val="2800"/>
              <a:buNone/>
            </a:pPr>
            <a:endParaRPr/>
          </a:p>
        </p:txBody>
      </p:sp>
      <p:sp>
        <p:nvSpPr>
          <p:cNvPr id="219" name="Google Shape;21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18"/>
          <p:cNvSpPr txBox="1">
            <a:spLocks noGrp="1"/>
          </p:cNvSpPr>
          <p:nvPr>
            <p:ph type="title"/>
          </p:nvPr>
        </p:nvSpPr>
        <p:spPr>
          <a:xfrm>
            <a:off x="838200" y="151855"/>
            <a:ext cx="10515600" cy="66248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Generational cliques</a:t>
            </a:r>
            <a:endParaRPr/>
          </a:p>
        </p:txBody>
      </p:sp>
      <p:sp>
        <p:nvSpPr>
          <p:cNvPr id="226" name="Google Shape;226;p18"/>
          <p:cNvSpPr txBox="1">
            <a:spLocks noGrp="1"/>
          </p:cNvSpPr>
          <p:nvPr>
            <p:ph type="body" idx="1"/>
          </p:nvPr>
        </p:nvSpPr>
        <p:spPr>
          <a:xfrm>
            <a:off x="838200" y="1547446"/>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p:txBody>
      </p:sp>
      <p:sp>
        <p:nvSpPr>
          <p:cNvPr id="227" name="Google Shape;227;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
        <p:nvSpPr>
          <p:cNvPr id="228" name="Google Shape;228;p18"/>
          <p:cNvSpPr/>
          <p:nvPr/>
        </p:nvSpPr>
        <p:spPr>
          <a:xfrm>
            <a:off x="705850" y="885901"/>
            <a:ext cx="10848900" cy="5291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800">
                <a:solidFill>
                  <a:schemeClr val="dk1"/>
                </a:solidFill>
                <a:latin typeface="Calibri"/>
                <a:ea typeface="Calibri"/>
                <a:cs typeface="Calibri"/>
                <a:sym typeface="Calibri"/>
              </a:rPr>
              <a:t>Generation Z :</a:t>
            </a:r>
            <a:endParaRPr/>
          </a:p>
          <a:p>
            <a:pPr marL="0" marR="0" lvl="0" indent="0" algn="l" rtl="0">
              <a:spcBef>
                <a:spcPts val="0"/>
              </a:spcBef>
              <a:spcAft>
                <a:spcPts val="0"/>
              </a:spcAft>
              <a:buNone/>
            </a:pPr>
            <a:r>
              <a:rPr lang="en-AU" sz="2800">
                <a:solidFill>
                  <a:schemeClr val="dk1"/>
                </a:solidFill>
                <a:latin typeface="Calibri"/>
                <a:ea typeface="Calibri"/>
                <a:cs typeface="Calibri"/>
                <a:sym typeface="Calibri"/>
              </a:rPr>
              <a:t>Individuals born since 1997 to the present day (Dimock, 2019). </a:t>
            </a:r>
            <a:endParaRPr/>
          </a:p>
          <a:p>
            <a:pPr marL="0" marR="0" lvl="0" indent="0" algn="l" rtl="0">
              <a:spcBef>
                <a:spcPts val="0"/>
              </a:spcBef>
              <a:spcAft>
                <a:spcPts val="0"/>
              </a:spcAft>
              <a:buNone/>
            </a:pPr>
            <a:r>
              <a:rPr lang="en-AU" sz="2800">
                <a:solidFill>
                  <a:schemeClr val="dk1"/>
                </a:solidFill>
                <a:latin typeface="Calibri"/>
                <a:ea typeface="Calibri"/>
                <a:cs typeface="Calibri"/>
                <a:sym typeface="Calibri"/>
              </a:rPr>
              <a:t>‘Digital natives’ or the ‘net-gen’ (Turner, 2015).</a:t>
            </a:r>
            <a:endParaRPr/>
          </a:p>
          <a:p>
            <a:pPr marL="0" marR="0" lvl="0" indent="0" algn="l" rtl="0">
              <a:spcBef>
                <a:spcPts val="0"/>
              </a:spcBef>
              <a:spcAft>
                <a:spcPts val="0"/>
              </a:spcAft>
              <a:buNone/>
            </a:pP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AU" sz="2800">
                <a:solidFill>
                  <a:schemeClr val="dk1"/>
                </a:solidFill>
                <a:latin typeface="Calibri"/>
                <a:ea typeface="Calibri"/>
                <a:cs typeface="Calibri"/>
                <a:sym typeface="Calibri"/>
              </a:rPr>
              <a:t>Next wave of travellers </a:t>
            </a:r>
            <a:endParaRPr/>
          </a:p>
          <a:p>
            <a:pPr marL="342900" marR="0" lvl="0" indent="-342900" algn="l" rtl="0">
              <a:spcBef>
                <a:spcPts val="0"/>
              </a:spcBef>
              <a:spcAft>
                <a:spcPts val="0"/>
              </a:spcAft>
              <a:buClr>
                <a:schemeClr val="dk1"/>
              </a:buClr>
              <a:buSzPts val="2800"/>
              <a:buFont typeface="Calibri"/>
              <a:buChar char="-"/>
            </a:pPr>
            <a:r>
              <a:rPr lang="en-AU" sz="2800">
                <a:solidFill>
                  <a:schemeClr val="dk1"/>
                </a:solidFill>
                <a:latin typeface="Calibri"/>
                <a:ea typeface="Calibri"/>
                <a:cs typeface="Calibri"/>
                <a:sym typeface="Calibri"/>
              </a:rPr>
              <a:t>They will have the time, money and inclination to travel. </a:t>
            </a:r>
            <a:endParaRPr/>
          </a:p>
          <a:p>
            <a:pPr marL="342900" marR="0" lvl="0" indent="-165100" algn="l" rtl="0">
              <a:spcBef>
                <a:spcPts val="0"/>
              </a:spcBef>
              <a:spcAft>
                <a:spcPts val="0"/>
              </a:spcAft>
              <a:buClr>
                <a:schemeClr val="dk1"/>
              </a:buClr>
              <a:buSzPts val="2800"/>
              <a:buFont typeface="Calibri"/>
              <a:buNone/>
            </a:pPr>
            <a:endParaRPr sz="2800">
              <a:solidFill>
                <a:schemeClr val="dk1"/>
              </a:solidFill>
              <a:latin typeface="Calibri"/>
              <a:ea typeface="Calibri"/>
              <a:cs typeface="Calibri"/>
              <a:sym typeface="Calibri"/>
            </a:endParaRPr>
          </a:p>
          <a:p>
            <a:pPr marL="457200" marR="0" lvl="0" indent="-45720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How will their travel choices be different from previous generations and what drivers might make their experience different? </a:t>
            </a:r>
            <a:endParaRPr/>
          </a:p>
          <a:p>
            <a:pPr marL="342900" marR="0" lvl="0" indent="-165100" algn="l" rtl="0">
              <a:spcBef>
                <a:spcPts val="0"/>
              </a:spcBef>
              <a:spcAft>
                <a:spcPts val="0"/>
              </a:spcAft>
              <a:buClr>
                <a:schemeClr val="dk1"/>
              </a:buClr>
              <a:buSzPts val="2800"/>
              <a:buFont typeface="Calibri"/>
              <a:buNone/>
            </a:pPr>
            <a:endParaRPr sz="2800">
              <a:solidFill>
                <a:schemeClr val="dk1"/>
              </a:solidFill>
              <a:latin typeface="Calibri"/>
              <a:ea typeface="Calibri"/>
              <a:cs typeface="Calibri"/>
              <a:sym typeface="Calibri"/>
            </a:endParaRPr>
          </a:p>
          <a:p>
            <a:pPr marL="457200" marR="0" lvl="0" indent="-45720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Will they travel for cultural engagement, meeting people or as a way to learn about themselves? </a:t>
            </a:r>
            <a:endParaRPr/>
          </a:p>
          <a:p>
            <a:pPr marL="0" marR="0" lvl="0" indent="0" algn="l" rtl="0">
              <a:spcBef>
                <a:spcPts val="0"/>
              </a:spcBef>
              <a:spcAft>
                <a:spcPts val="0"/>
              </a:spcAft>
              <a:buNone/>
            </a:pPr>
            <a:endParaRPr sz="280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19"/>
          <p:cNvSpPr txBox="1">
            <a:spLocks noGrp="1"/>
          </p:cNvSpPr>
          <p:nvPr>
            <p:ph type="title"/>
          </p:nvPr>
        </p:nvSpPr>
        <p:spPr>
          <a:xfrm>
            <a:off x="838200" y="151855"/>
            <a:ext cx="10515600" cy="66248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Generational cliques</a:t>
            </a:r>
            <a:endParaRPr/>
          </a:p>
        </p:txBody>
      </p:sp>
      <p:sp>
        <p:nvSpPr>
          <p:cNvPr id="235" name="Google Shape;235;p19"/>
          <p:cNvSpPr txBox="1">
            <a:spLocks noGrp="1"/>
          </p:cNvSpPr>
          <p:nvPr>
            <p:ph type="body" idx="1"/>
          </p:nvPr>
        </p:nvSpPr>
        <p:spPr>
          <a:xfrm>
            <a:off x="838200" y="1547446"/>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p:txBody>
      </p:sp>
      <p:sp>
        <p:nvSpPr>
          <p:cNvPr id="236" name="Google Shape;236;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
        <p:nvSpPr>
          <p:cNvPr id="237" name="Google Shape;237;p19"/>
          <p:cNvSpPr/>
          <p:nvPr/>
        </p:nvSpPr>
        <p:spPr>
          <a:xfrm>
            <a:off x="513347" y="814339"/>
            <a:ext cx="10988842" cy="563231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400">
                <a:solidFill>
                  <a:schemeClr val="dk1"/>
                </a:solidFill>
                <a:latin typeface="Calibri"/>
                <a:ea typeface="Calibri"/>
                <a:cs typeface="Calibri"/>
                <a:sym typeface="Calibri"/>
              </a:rPr>
              <a:t>Survey of 1,503 demographically representative Americans between the ages of 17 and 65 years old, who reported travelling for vacation at least once in the last year, representing four generations of Americans, namely: </a:t>
            </a:r>
            <a:endParaRPr/>
          </a:p>
          <a:p>
            <a:pPr marL="742950" marR="0" lvl="1" indent="-285750" algn="l" rtl="0">
              <a:spcBef>
                <a:spcPts val="0"/>
              </a:spcBef>
              <a:spcAft>
                <a:spcPts val="0"/>
              </a:spcAft>
              <a:buClr>
                <a:schemeClr val="dk1"/>
              </a:buClr>
              <a:buSzPts val="2400"/>
              <a:buFont typeface="Arial"/>
              <a:buChar char="•"/>
            </a:pPr>
            <a:r>
              <a:rPr lang="en-AU" sz="2400" b="0" i="0" u="none" strike="noStrike" cap="none">
                <a:solidFill>
                  <a:schemeClr val="dk1"/>
                </a:solidFill>
                <a:latin typeface="Calibri"/>
                <a:ea typeface="Calibri"/>
                <a:cs typeface="Calibri"/>
                <a:sym typeface="Calibri"/>
              </a:rPr>
              <a:t>Generation Z</a:t>
            </a:r>
            <a:endParaRPr/>
          </a:p>
          <a:p>
            <a:pPr marL="742950" marR="0" lvl="1" indent="-285750" algn="l" rtl="0">
              <a:spcBef>
                <a:spcPts val="0"/>
              </a:spcBef>
              <a:spcAft>
                <a:spcPts val="0"/>
              </a:spcAft>
              <a:buClr>
                <a:schemeClr val="dk1"/>
              </a:buClr>
              <a:buSzPts val="2400"/>
              <a:buFont typeface="Arial"/>
              <a:buChar char="•"/>
            </a:pPr>
            <a:r>
              <a:rPr lang="en-AU" sz="2400" b="0" i="0" u="none" strike="noStrike" cap="none">
                <a:solidFill>
                  <a:schemeClr val="dk1"/>
                </a:solidFill>
                <a:latin typeface="Calibri"/>
                <a:ea typeface="Calibri"/>
                <a:cs typeface="Calibri"/>
                <a:sym typeface="Calibri"/>
              </a:rPr>
              <a:t>Millennials</a:t>
            </a:r>
            <a:endParaRPr/>
          </a:p>
          <a:p>
            <a:pPr marL="742950" marR="0" lvl="1" indent="-285750" algn="l" rtl="0">
              <a:spcBef>
                <a:spcPts val="0"/>
              </a:spcBef>
              <a:spcAft>
                <a:spcPts val="0"/>
              </a:spcAft>
              <a:buClr>
                <a:schemeClr val="dk1"/>
              </a:buClr>
              <a:buSzPts val="2400"/>
              <a:buFont typeface="Arial"/>
              <a:buChar char="•"/>
            </a:pPr>
            <a:r>
              <a:rPr lang="en-AU" sz="2400" b="0" i="0" u="none" strike="noStrike" cap="none">
                <a:solidFill>
                  <a:schemeClr val="dk1"/>
                </a:solidFill>
                <a:latin typeface="Calibri"/>
                <a:ea typeface="Calibri"/>
                <a:cs typeface="Calibri"/>
                <a:sym typeface="Calibri"/>
              </a:rPr>
              <a:t>Generation X</a:t>
            </a:r>
            <a:endParaRPr/>
          </a:p>
          <a:p>
            <a:pPr marL="742950" marR="0" lvl="1" indent="-285750" algn="l" rtl="0">
              <a:spcBef>
                <a:spcPts val="0"/>
              </a:spcBef>
              <a:spcAft>
                <a:spcPts val="0"/>
              </a:spcAft>
              <a:buClr>
                <a:schemeClr val="dk1"/>
              </a:buClr>
              <a:buSzPts val="2400"/>
              <a:buFont typeface="Arial"/>
              <a:buChar char="•"/>
            </a:pPr>
            <a:r>
              <a:rPr lang="en-AU" sz="2400" b="0" i="0" u="none" strike="noStrike" cap="none">
                <a:solidFill>
                  <a:schemeClr val="dk1"/>
                </a:solidFill>
                <a:latin typeface="Calibri"/>
                <a:ea typeface="Calibri"/>
                <a:cs typeface="Calibri"/>
                <a:sym typeface="Calibri"/>
              </a:rPr>
              <a:t>Baby Boomers </a:t>
            </a:r>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en-AU" sz="2400">
                <a:solidFill>
                  <a:schemeClr val="dk1"/>
                </a:solidFill>
                <a:latin typeface="Calibri"/>
                <a:ea typeface="Calibri"/>
                <a:cs typeface="Calibri"/>
                <a:sym typeface="Calibri"/>
              </a:rPr>
              <a:t>The sample was asked ‘If you were given an extra $100 to spend on vacation what would you spend it on?’ </a:t>
            </a:r>
            <a:endParaRPr/>
          </a:p>
          <a:p>
            <a:pPr marL="285750" marR="0" lvl="0" indent="-133350" algn="l" rtl="0">
              <a:spcBef>
                <a:spcPts val="0"/>
              </a:spcBef>
              <a:spcAft>
                <a:spcPts val="0"/>
              </a:spcAft>
              <a:buClr>
                <a:schemeClr val="dk1"/>
              </a:buClr>
              <a:buSzPts val="2400"/>
              <a:buFont typeface="Arial"/>
              <a:buNone/>
            </a:pPr>
            <a:endParaRPr sz="24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Generation Z travellers said they would spend that money on an experience, rather than a nicer hotel or more leg room on a flight. </a:t>
            </a:r>
            <a:endParaRPr/>
          </a:p>
          <a:p>
            <a:pPr marL="285750" marR="0" lvl="0" indent="-133350" algn="l" rtl="0">
              <a:spcBef>
                <a:spcPts val="0"/>
              </a:spcBef>
              <a:spcAft>
                <a:spcPts val="0"/>
              </a:spcAft>
              <a:buClr>
                <a:schemeClr val="dk1"/>
              </a:buClr>
              <a:buSzPts val="2400"/>
              <a:buFont typeface="Arial"/>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en-AU" sz="2400">
                <a:solidFill>
                  <a:schemeClr val="dk1"/>
                </a:solidFill>
                <a:latin typeface="Calibri"/>
                <a:ea typeface="Calibri"/>
                <a:cs typeface="Calibri"/>
                <a:sym typeface="Calibri"/>
              </a:rPr>
              <a:t>( ‘The Priceline Generation Travel Index’ , Businesswire, 2019)</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Chapter Outline</a:t>
            </a:r>
            <a:endParaRPr/>
          </a:p>
        </p:txBody>
      </p:sp>
      <p:sp>
        <p:nvSpPr>
          <p:cNvPr id="97" name="Google Shape;97;p2"/>
          <p:cNvSpPr txBox="1">
            <a:spLocks noGrp="1"/>
          </p:cNvSpPr>
          <p:nvPr>
            <p:ph type="body" idx="1"/>
          </p:nvPr>
        </p:nvSpPr>
        <p:spPr>
          <a:xfrm>
            <a:off x="838200" y="1535723"/>
            <a:ext cx="10515600" cy="4641240"/>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00000"/>
              </a:lnSpc>
              <a:spcBef>
                <a:spcPts val="0"/>
              </a:spcBef>
              <a:spcAft>
                <a:spcPts val="0"/>
              </a:spcAft>
              <a:buClr>
                <a:schemeClr val="dk1"/>
              </a:buClr>
              <a:buSzPct val="100000"/>
              <a:buChar char="•"/>
            </a:pPr>
            <a:r>
              <a:rPr lang="en-AU"/>
              <a:t>Introduction</a:t>
            </a:r>
            <a:endParaRPr/>
          </a:p>
          <a:p>
            <a:pPr marL="228600" lvl="0" indent="-228600" algn="l" rtl="0">
              <a:lnSpc>
                <a:spcPct val="100000"/>
              </a:lnSpc>
              <a:spcBef>
                <a:spcPts val="1000"/>
              </a:spcBef>
              <a:spcAft>
                <a:spcPts val="0"/>
              </a:spcAft>
              <a:buClr>
                <a:schemeClr val="dk1"/>
              </a:buClr>
              <a:buSzPct val="100000"/>
              <a:buChar char="•"/>
            </a:pPr>
            <a:r>
              <a:rPr lang="en-AU"/>
              <a:t>Predicting the Future</a:t>
            </a:r>
            <a:endParaRPr/>
          </a:p>
          <a:p>
            <a:pPr marL="228600" lvl="0" indent="-228600" algn="l" rtl="0">
              <a:lnSpc>
                <a:spcPct val="100000"/>
              </a:lnSpc>
              <a:spcBef>
                <a:spcPts val="1000"/>
              </a:spcBef>
              <a:spcAft>
                <a:spcPts val="0"/>
              </a:spcAft>
              <a:buClr>
                <a:schemeClr val="dk1"/>
              </a:buClr>
              <a:buSzPct val="100000"/>
              <a:buChar char="•"/>
            </a:pPr>
            <a:r>
              <a:rPr lang="en-AU"/>
              <a:t>Leisure Time</a:t>
            </a:r>
            <a:endParaRPr/>
          </a:p>
          <a:p>
            <a:pPr marL="228600" lvl="0" indent="-228600" algn="l" rtl="0">
              <a:lnSpc>
                <a:spcPct val="100000"/>
              </a:lnSpc>
              <a:spcBef>
                <a:spcPts val="1000"/>
              </a:spcBef>
              <a:spcAft>
                <a:spcPts val="0"/>
              </a:spcAft>
              <a:buClr>
                <a:schemeClr val="dk1"/>
              </a:buClr>
              <a:buSzPct val="100000"/>
              <a:buChar char="•"/>
            </a:pPr>
            <a:r>
              <a:rPr lang="en-AU"/>
              <a:t>Human Nature and Future Travel</a:t>
            </a:r>
            <a:endParaRPr/>
          </a:p>
          <a:p>
            <a:pPr marL="228600" lvl="0" indent="-228600" algn="l" rtl="0">
              <a:lnSpc>
                <a:spcPct val="100000"/>
              </a:lnSpc>
              <a:spcBef>
                <a:spcPts val="1000"/>
              </a:spcBef>
              <a:spcAft>
                <a:spcPts val="0"/>
              </a:spcAft>
              <a:buClr>
                <a:schemeClr val="dk1"/>
              </a:buClr>
              <a:buSzPct val="100000"/>
              <a:buChar char="•"/>
            </a:pPr>
            <a:r>
              <a:rPr lang="en-AU"/>
              <a:t>Globalisation and Climate Change</a:t>
            </a:r>
            <a:endParaRPr/>
          </a:p>
          <a:p>
            <a:pPr marL="228600" lvl="0" indent="-228600" algn="l" rtl="0">
              <a:lnSpc>
                <a:spcPct val="100000"/>
              </a:lnSpc>
              <a:spcBef>
                <a:spcPts val="1000"/>
              </a:spcBef>
              <a:spcAft>
                <a:spcPts val="0"/>
              </a:spcAft>
              <a:buClr>
                <a:schemeClr val="dk1"/>
              </a:buClr>
              <a:buSzPct val="100000"/>
              <a:buChar char="•"/>
            </a:pPr>
            <a:r>
              <a:rPr lang="en-AU"/>
              <a:t>Generational Cliques</a:t>
            </a:r>
            <a:endParaRPr/>
          </a:p>
          <a:p>
            <a:pPr marL="228600" lvl="0" indent="-228600" algn="l" rtl="0">
              <a:lnSpc>
                <a:spcPct val="100000"/>
              </a:lnSpc>
              <a:spcBef>
                <a:spcPts val="1000"/>
              </a:spcBef>
              <a:spcAft>
                <a:spcPts val="0"/>
              </a:spcAft>
              <a:buClr>
                <a:schemeClr val="dk1"/>
              </a:buClr>
              <a:buSzPct val="100000"/>
              <a:buChar char="•"/>
            </a:pPr>
            <a:r>
              <a:rPr lang="en-AU"/>
              <a:t>Collaborative Consumption</a:t>
            </a:r>
            <a:endParaRPr/>
          </a:p>
          <a:p>
            <a:pPr marL="228600" lvl="0" indent="-228600" algn="l" rtl="0">
              <a:lnSpc>
                <a:spcPct val="100000"/>
              </a:lnSpc>
              <a:spcBef>
                <a:spcPts val="1000"/>
              </a:spcBef>
              <a:spcAft>
                <a:spcPts val="0"/>
              </a:spcAft>
              <a:buClr>
                <a:schemeClr val="dk1"/>
              </a:buClr>
              <a:buSzPct val="100000"/>
              <a:buChar char="•"/>
            </a:pPr>
            <a:r>
              <a:rPr lang="en-AU"/>
              <a:t>Consumer Activism</a:t>
            </a:r>
            <a:endParaRPr/>
          </a:p>
          <a:p>
            <a:pPr marL="228600" lvl="0" indent="-228600" algn="l" rtl="0">
              <a:lnSpc>
                <a:spcPct val="100000"/>
              </a:lnSpc>
              <a:spcBef>
                <a:spcPts val="1000"/>
              </a:spcBef>
              <a:spcAft>
                <a:spcPts val="0"/>
              </a:spcAft>
              <a:buClr>
                <a:schemeClr val="dk1"/>
              </a:buClr>
              <a:buSzPct val="100000"/>
              <a:buChar char="•"/>
            </a:pPr>
            <a:r>
              <a:rPr lang="en-AU"/>
              <a:t>Summary</a:t>
            </a:r>
            <a:endParaRPr/>
          </a:p>
          <a:p>
            <a:pPr marL="228600" lvl="0" indent="-228600" algn="l" rtl="0">
              <a:lnSpc>
                <a:spcPct val="100000"/>
              </a:lnSpc>
              <a:spcBef>
                <a:spcPts val="1000"/>
              </a:spcBef>
              <a:spcAft>
                <a:spcPts val="0"/>
              </a:spcAft>
              <a:buClr>
                <a:schemeClr val="dk1"/>
              </a:buClr>
              <a:buSzPct val="100000"/>
              <a:buChar char="•"/>
            </a:pPr>
            <a:r>
              <a:rPr lang="en-AU"/>
              <a:t>Case study and additional resources</a:t>
            </a:r>
            <a:endParaRPr/>
          </a:p>
        </p:txBody>
      </p:sp>
      <p:sp>
        <p:nvSpPr>
          <p:cNvPr id="98" name="Google Shape;98;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20"/>
          <p:cNvSpPr txBox="1">
            <a:spLocks noGrp="1"/>
          </p:cNvSpPr>
          <p:nvPr>
            <p:ph type="title"/>
          </p:nvPr>
        </p:nvSpPr>
        <p:spPr>
          <a:xfrm>
            <a:off x="838200" y="151855"/>
            <a:ext cx="10515600" cy="66248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Generational cliques</a:t>
            </a:r>
            <a:endParaRPr/>
          </a:p>
        </p:txBody>
      </p:sp>
      <p:sp>
        <p:nvSpPr>
          <p:cNvPr id="244" name="Google Shape;244;p20"/>
          <p:cNvSpPr txBox="1">
            <a:spLocks noGrp="1"/>
          </p:cNvSpPr>
          <p:nvPr>
            <p:ph type="body" idx="1"/>
          </p:nvPr>
        </p:nvSpPr>
        <p:spPr>
          <a:xfrm>
            <a:off x="838200" y="1547446"/>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p:txBody>
      </p:sp>
      <p:sp>
        <p:nvSpPr>
          <p:cNvPr id="245" name="Google Shape;245;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
        <p:nvSpPr>
          <p:cNvPr id="246" name="Google Shape;246;p20"/>
          <p:cNvSpPr/>
          <p:nvPr/>
        </p:nvSpPr>
        <p:spPr>
          <a:xfrm>
            <a:off x="620225" y="1155570"/>
            <a:ext cx="10515600" cy="5262979"/>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48% of Generation Z said that photos posted to social media inspired them to travel and they were seeking cost effective travel with photo opportunities. </a:t>
            </a:r>
            <a:endParaRPr/>
          </a:p>
          <a:p>
            <a:pPr marL="285750" marR="0" lvl="0" indent="-107950" algn="l" rtl="0">
              <a:spcBef>
                <a:spcPts val="0"/>
              </a:spcBef>
              <a:spcAft>
                <a:spcPts val="0"/>
              </a:spcAft>
              <a:buClr>
                <a:schemeClr val="dk1"/>
              </a:buClr>
              <a:buSzPts val="2800"/>
              <a:buFont typeface="Arial"/>
              <a:buNone/>
            </a:pPr>
            <a:endParaRPr sz="2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29% of Generation Z said that they felt ‘pressure’ to ‘post the perfect photo’ while on vacation</a:t>
            </a:r>
            <a:endParaRPr/>
          </a:p>
          <a:p>
            <a:pPr marL="285750" marR="0" lvl="0" indent="-107950" algn="l" rtl="0">
              <a:spcBef>
                <a:spcPts val="0"/>
              </a:spcBef>
              <a:spcAft>
                <a:spcPts val="0"/>
              </a:spcAft>
              <a:buClr>
                <a:schemeClr val="dk1"/>
              </a:buClr>
              <a:buSzPts val="2800"/>
              <a:buFont typeface="Arial"/>
              <a:buNone/>
            </a:pPr>
            <a:endParaRPr sz="2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Ready access to WiFi was particularly important to the group to allow them to ‘feed their social channels while vacationing’. </a:t>
            </a:r>
            <a:endParaRPr/>
          </a:p>
          <a:p>
            <a:pPr marL="0" marR="0" lvl="0" indent="0" algn="l" rtl="0">
              <a:spcBef>
                <a:spcPts val="0"/>
              </a:spcBef>
              <a:spcAft>
                <a:spcPts val="0"/>
              </a:spcAft>
              <a:buNone/>
            </a:pP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AU" sz="2800">
                <a:solidFill>
                  <a:schemeClr val="dk1"/>
                </a:solidFill>
                <a:latin typeface="Calibri"/>
                <a:ea typeface="Calibri"/>
                <a:cs typeface="Calibri"/>
                <a:sym typeface="Calibri"/>
              </a:rPr>
              <a:t>( ‘The Priceline Generation Travel Index’ , Businesswire, 2019)</a:t>
            </a:r>
            <a:endParaRPr/>
          </a:p>
          <a:p>
            <a:pPr marL="0" marR="0" lvl="0" indent="0" algn="l" rtl="0">
              <a:spcBef>
                <a:spcPts val="0"/>
              </a:spcBef>
              <a:spcAft>
                <a:spcPts val="0"/>
              </a:spcAft>
              <a:buNone/>
            </a:pPr>
            <a:endParaRPr sz="2800">
              <a:solidFill>
                <a:schemeClr val="dk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21"/>
          <p:cNvSpPr txBox="1">
            <a:spLocks noGrp="1"/>
          </p:cNvSpPr>
          <p:nvPr>
            <p:ph type="title"/>
          </p:nvPr>
        </p:nvSpPr>
        <p:spPr>
          <a:xfrm>
            <a:off x="838200" y="151855"/>
            <a:ext cx="10515600" cy="66248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Generational cliques</a:t>
            </a:r>
            <a:endParaRPr/>
          </a:p>
        </p:txBody>
      </p:sp>
      <p:sp>
        <p:nvSpPr>
          <p:cNvPr id="253" name="Google Shape;253;p21"/>
          <p:cNvSpPr txBox="1">
            <a:spLocks noGrp="1"/>
          </p:cNvSpPr>
          <p:nvPr>
            <p:ph type="body" idx="1"/>
          </p:nvPr>
        </p:nvSpPr>
        <p:spPr>
          <a:xfrm>
            <a:off x="838200" y="1547446"/>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p:txBody>
      </p:sp>
      <p:sp>
        <p:nvSpPr>
          <p:cNvPr id="254" name="Google Shape;254;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
        <p:nvSpPr>
          <p:cNvPr id="255" name="Google Shape;255;p21"/>
          <p:cNvSpPr/>
          <p:nvPr/>
        </p:nvSpPr>
        <p:spPr>
          <a:xfrm>
            <a:off x="641445" y="733246"/>
            <a:ext cx="10515600" cy="526297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800">
                <a:solidFill>
                  <a:schemeClr val="dk1"/>
                </a:solidFill>
                <a:latin typeface="Calibri"/>
                <a:ea typeface="Calibri"/>
                <a:cs typeface="Calibri"/>
                <a:sym typeface="Calibri"/>
              </a:rPr>
              <a:t>The survey showed that Generation Z were the most spontaneous travellers with nearly half (48%) of Generation Z respondents planning their travel within one month of departure. </a:t>
            </a:r>
            <a:endParaRPr/>
          </a:p>
          <a:p>
            <a:pPr marL="0" marR="0" lvl="0" indent="0" algn="l" rtl="0">
              <a:spcBef>
                <a:spcPts val="0"/>
              </a:spcBef>
              <a:spcAft>
                <a:spcPts val="0"/>
              </a:spcAft>
              <a:buNone/>
            </a:pP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AU" sz="2800">
                <a:solidFill>
                  <a:schemeClr val="dk1"/>
                </a:solidFill>
                <a:latin typeface="Calibri"/>
                <a:ea typeface="Calibri"/>
                <a:cs typeface="Calibri"/>
                <a:sym typeface="Calibri"/>
              </a:rPr>
              <a:t>These findings reflect that Generation Z are:</a:t>
            </a:r>
            <a:endParaRPr/>
          </a:p>
          <a:p>
            <a:pPr marL="342900" marR="0" lvl="0" indent="-34290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spontaneous travellers who are concerned about the cost of a holiday, </a:t>
            </a:r>
            <a:endParaRPr/>
          </a:p>
          <a:p>
            <a:pPr marL="342900" marR="0" lvl="0" indent="-34290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are interested in the holiday experience and </a:t>
            </a:r>
            <a:endParaRPr/>
          </a:p>
          <a:p>
            <a:pPr marL="342900" marR="0" lvl="0" indent="-34290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expect frequent social media photo opportunities.</a:t>
            </a:r>
            <a:endParaRPr/>
          </a:p>
          <a:p>
            <a:pPr marL="342900" marR="0" lvl="0" indent="-165100" algn="l" rtl="0">
              <a:spcBef>
                <a:spcPts val="0"/>
              </a:spcBef>
              <a:spcAft>
                <a:spcPts val="0"/>
              </a:spcAft>
              <a:buClr>
                <a:schemeClr val="dk1"/>
              </a:buClr>
              <a:buSzPts val="2800"/>
              <a:buFont typeface="Arial"/>
              <a:buNone/>
            </a:pP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AU" sz="2800">
                <a:solidFill>
                  <a:schemeClr val="dk1"/>
                </a:solidFill>
                <a:latin typeface="Calibri"/>
                <a:ea typeface="Calibri"/>
                <a:cs typeface="Calibri"/>
                <a:sym typeface="Calibri"/>
              </a:rPr>
              <a:t>( ‘The Priceline Generation Travel Index’ , Businesswire, 2019)</a:t>
            </a:r>
            <a:endParaRPr/>
          </a:p>
          <a:p>
            <a:pPr marL="0" marR="0" lvl="0" indent="0" algn="l" rtl="0">
              <a:spcBef>
                <a:spcPts val="0"/>
              </a:spcBef>
              <a:spcAft>
                <a:spcPts val="0"/>
              </a:spcAft>
              <a:buNone/>
            </a:pPr>
            <a:r>
              <a:rPr lang="en-AU" sz="2800">
                <a:solidFill>
                  <a:schemeClr val="dk1"/>
                </a:solidFill>
                <a:latin typeface="Calibri"/>
                <a:ea typeface="Calibri"/>
                <a:cs typeface="Calibri"/>
                <a:sym typeface="Calibri"/>
              </a:rPr>
              <a:t>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22"/>
          <p:cNvSpPr txBox="1">
            <a:spLocks noGrp="1"/>
          </p:cNvSpPr>
          <p:nvPr>
            <p:ph type="title"/>
          </p:nvPr>
        </p:nvSpPr>
        <p:spPr>
          <a:xfrm>
            <a:off x="838200" y="151855"/>
            <a:ext cx="10515600" cy="66248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Generational cliques</a:t>
            </a:r>
            <a:endParaRPr/>
          </a:p>
        </p:txBody>
      </p:sp>
      <p:sp>
        <p:nvSpPr>
          <p:cNvPr id="262" name="Google Shape;262;p22"/>
          <p:cNvSpPr txBox="1">
            <a:spLocks noGrp="1"/>
          </p:cNvSpPr>
          <p:nvPr>
            <p:ph type="body" idx="1"/>
          </p:nvPr>
        </p:nvSpPr>
        <p:spPr>
          <a:xfrm>
            <a:off x="838200" y="1547446"/>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p:txBody>
      </p:sp>
      <p:sp>
        <p:nvSpPr>
          <p:cNvPr id="263" name="Google Shape;26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
        <p:nvSpPr>
          <p:cNvPr id="264" name="Google Shape;264;p22"/>
          <p:cNvSpPr/>
          <p:nvPr/>
        </p:nvSpPr>
        <p:spPr>
          <a:xfrm>
            <a:off x="513346" y="814339"/>
            <a:ext cx="10840453" cy="569386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800">
                <a:solidFill>
                  <a:schemeClr val="dk1"/>
                </a:solidFill>
                <a:latin typeface="Calibri"/>
                <a:ea typeface="Calibri"/>
                <a:cs typeface="Calibri"/>
                <a:sym typeface="Calibri"/>
              </a:rPr>
              <a:t>However, in the future there may be an increase in demand for holidays that involve having a ‘digital detox’. </a:t>
            </a:r>
            <a:endParaRPr/>
          </a:p>
          <a:p>
            <a:pPr marL="0" marR="0" lvl="0" indent="0" algn="l" rtl="0">
              <a:spcBef>
                <a:spcPts val="0"/>
              </a:spcBef>
              <a:spcAft>
                <a:spcPts val="0"/>
              </a:spcAft>
              <a:buNone/>
            </a:pP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AU" sz="2800">
                <a:solidFill>
                  <a:schemeClr val="dk1"/>
                </a:solidFill>
                <a:latin typeface="Calibri"/>
                <a:ea typeface="Calibri"/>
                <a:cs typeface="Calibri"/>
                <a:sym typeface="Calibri"/>
              </a:rPr>
              <a:t>This is sometimes known as the ‘Joy of Missing Out’ </a:t>
            </a:r>
            <a:endParaRPr/>
          </a:p>
          <a:p>
            <a:pPr marL="0" marR="0" lvl="0" indent="0" algn="l" rtl="0">
              <a:spcBef>
                <a:spcPts val="0"/>
              </a:spcBef>
              <a:spcAft>
                <a:spcPts val="0"/>
              </a:spcAft>
              <a:buNone/>
            </a:pP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AU" sz="2800">
                <a:solidFill>
                  <a:schemeClr val="dk1"/>
                </a:solidFill>
                <a:latin typeface="Calibri"/>
                <a:ea typeface="Calibri"/>
                <a:cs typeface="Calibri"/>
                <a:sym typeface="Calibri"/>
              </a:rPr>
              <a:t>which is in contrast to the phrase FOMO (Fear of Missing Out). </a:t>
            </a:r>
            <a:endParaRPr/>
          </a:p>
          <a:p>
            <a:pPr marL="0" marR="0" lvl="0" indent="0" algn="l" rtl="0">
              <a:spcBef>
                <a:spcPts val="0"/>
              </a:spcBef>
              <a:spcAft>
                <a:spcPts val="0"/>
              </a:spcAft>
              <a:buNone/>
            </a:pP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AU" sz="2800">
                <a:solidFill>
                  <a:schemeClr val="dk1"/>
                </a:solidFill>
                <a:latin typeface="Calibri"/>
                <a:ea typeface="Calibri"/>
                <a:cs typeface="Calibri"/>
                <a:sym typeface="Calibri"/>
              </a:rPr>
              <a:t>The Joy of Missing Out (JOMO) Holidays are:</a:t>
            </a:r>
            <a:endParaRPr/>
          </a:p>
          <a:p>
            <a:pPr marL="342900" marR="0" lvl="0" indent="-34290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responding to concerns regarding the impact of constant connectivity in consumers lives;</a:t>
            </a:r>
            <a:endParaRPr/>
          </a:p>
          <a:p>
            <a:pPr marL="342900" marR="0" lvl="0" indent="-34290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highlight the enjoyment of being mindful of the moment; and, </a:t>
            </a:r>
            <a:endParaRPr/>
          </a:p>
          <a:p>
            <a:pPr marL="342900" marR="0" lvl="0" indent="-34290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reflect that some consumers are resisting this ‘always-on mentality’ </a:t>
            </a:r>
            <a:endParaRPr/>
          </a:p>
          <a:p>
            <a:pPr marL="0" marR="0" lvl="0" indent="0" algn="l" rtl="0">
              <a:spcBef>
                <a:spcPts val="0"/>
              </a:spcBef>
              <a:spcAft>
                <a:spcPts val="0"/>
              </a:spcAft>
              <a:buNone/>
            </a:pPr>
            <a:r>
              <a:rPr lang="en-AU" sz="2800">
                <a:solidFill>
                  <a:schemeClr val="dk1"/>
                </a:solidFill>
                <a:latin typeface="Calibri"/>
                <a:ea typeface="Calibri"/>
                <a:cs typeface="Calibri"/>
                <a:sym typeface="Calibri"/>
              </a:rPr>
              <a:t>(Geerts, 2019: 21).</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23"/>
          <p:cNvSpPr txBox="1">
            <a:spLocks noGrp="1"/>
          </p:cNvSpPr>
          <p:nvPr>
            <p:ph type="title"/>
          </p:nvPr>
        </p:nvSpPr>
        <p:spPr>
          <a:xfrm>
            <a:off x="838200" y="40991"/>
            <a:ext cx="10515600" cy="79092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Collaborative Consumption</a:t>
            </a:r>
            <a:endParaRPr/>
          </a:p>
        </p:txBody>
      </p:sp>
      <p:sp>
        <p:nvSpPr>
          <p:cNvPr id="271" name="Google Shape;271;p23"/>
          <p:cNvSpPr txBox="1">
            <a:spLocks noGrp="1"/>
          </p:cNvSpPr>
          <p:nvPr>
            <p:ph type="body" idx="1"/>
          </p:nvPr>
        </p:nvSpPr>
        <p:spPr>
          <a:xfrm>
            <a:off x="743197" y="927449"/>
            <a:ext cx="9792876" cy="4543961"/>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‘Collaborative consumption’ </a:t>
            </a:r>
            <a:endParaRPr/>
          </a:p>
          <a:p>
            <a:pPr marL="228600" lvl="0" indent="-228600" algn="l" rtl="0">
              <a:lnSpc>
                <a:spcPct val="90000"/>
              </a:lnSpc>
              <a:spcBef>
                <a:spcPts val="1000"/>
              </a:spcBef>
              <a:spcAft>
                <a:spcPts val="0"/>
              </a:spcAft>
              <a:buClr>
                <a:schemeClr val="dk1"/>
              </a:buClr>
              <a:buSzPts val="2800"/>
              <a:buChar char="•"/>
            </a:pPr>
            <a:r>
              <a:rPr lang="en-AU"/>
              <a:t>the sharing, loaning and exchanging of consumer goods </a:t>
            </a:r>
            <a:endParaRPr/>
          </a:p>
          <a:p>
            <a:pPr marL="0" lvl="0" indent="0" algn="l" rtl="0">
              <a:lnSpc>
                <a:spcPct val="90000"/>
              </a:lnSpc>
              <a:spcBef>
                <a:spcPts val="1000"/>
              </a:spcBef>
              <a:spcAft>
                <a:spcPts val="0"/>
              </a:spcAft>
              <a:buClr>
                <a:schemeClr val="dk1"/>
              </a:buClr>
              <a:buSzPts val="2800"/>
              <a:buNone/>
            </a:pPr>
            <a:r>
              <a:rPr lang="en-AU"/>
              <a:t>(Botsman and Rogers, 2010). </a:t>
            </a:r>
            <a:endParaRPr/>
          </a:p>
          <a:p>
            <a:pPr marL="228600" lvl="0" indent="-5080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Also known as  ‘access economy’, </a:t>
            </a:r>
            <a:endParaRPr/>
          </a:p>
          <a:p>
            <a:pPr marL="0" lvl="0" indent="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AU"/>
              <a:t>used to describe the practice of consumers moving away from ownership and paying to access goods or services for a limited time. </a:t>
            </a: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272" name="Google Shape;272;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n-AU"/>
              <a:t>International Tourism Futures © Goodfellow Publishers 2024</a:t>
            </a:r>
            <a:endParaRPr/>
          </a:p>
          <a:p>
            <a:pPr marL="0" lvl="0" indent="0" algn="ctr" rtl="0">
              <a:spcBef>
                <a:spcPts val="0"/>
              </a:spcBef>
              <a:spcAft>
                <a:spcPts val="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Collaborative Consumption</a:t>
            </a:r>
            <a:br>
              <a:rPr lang="en-AU"/>
            </a:br>
            <a:endParaRPr/>
          </a:p>
        </p:txBody>
      </p:sp>
      <p:sp>
        <p:nvSpPr>
          <p:cNvPr id="279" name="Google Shape;279;p24"/>
          <p:cNvSpPr txBox="1">
            <a:spLocks noGrp="1"/>
          </p:cNvSpPr>
          <p:nvPr>
            <p:ph type="body" idx="1"/>
          </p:nvPr>
        </p:nvSpPr>
        <p:spPr>
          <a:xfrm>
            <a:off x="838200" y="1253330"/>
            <a:ext cx="10515600" cy="397823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Examples from tourism include: </a:t>
            </a:r>
            <a:endParaRPr/>
          </a:p>
          <a:p>
            <a:pPr marL="228600" lvl="0" indent="-228600" algn="l" rtl="0">
              <a:lnSpc>
                <a:spcPct val="90000"/>
              </a:lnSpc>
              <a:spcBef>
                <a:spcPts val="1000"/>
              </a:spcBef>
              <a:spcAft>
                <a:spcPts val="0"/>
              </a:spcAft>
              <a:buClr>
                <a:schemeClr val="dk1"/>
              </a:buClr>
              <a:buSzPts val="2800"/>
              <a:buChar char="•"/>
            </a:pPr>
            <a:r>
              <a:rPr lang="en-AU"/>
              <a:t>booking lodging in privately-owned short-term rentals;</a:t>
            </a:r>
            <a:endParaRPr/>
          </a:p>
          <a:p>
            <a:pPr marL="228600" lvl="0" indent="-228600" algn="l" rtl="0">
              <a:lnSpc>
                <a:spcPct val="90000"/>
              </a:lnSpc>
              <a:spcBef>
                <a:spcPts val="1000"/>
              </a:spcBef>
              <a:spcAft>
                <a:spcPts val="0"/>
              </a:spcAft>
              <a:buClr>
                <a:schemeClr val="dk1"/>
              </a:buClr>
              <a:buSzPts val="2800"/>
              <a:buChar char="•"/>
            </a:pPr>
            <a:r>
              <a:rPr lang="en-AU"/>
              <a:t>booking taxis, cars and bikes, electric scooters; </a:t>
            </a:r>
            <a:endParaRPr/>
          </a:p>
          <a:p>
            <a:pPr marL="228600" lvl="0" indent="-228600" algn="l" rtl="0">
              <a:lnSpc>
                <a:spcPct val="90000"/>
              </a:lnSpc>
              <a:spcBef>
                <a:spcPts val="1000"/>
              </a:spcBef>
              <a:spcAft>
                <a:spcPts val="0"/>
              </a:spcAft>
              <a:buClr>
                <a:schemeClr val="dk1"/>
              </a:buClr>
              <a:buSzPts val="2800"/>
              <a:buChar char="•"/>
            </a:pPr>
            <a:r>
              <a:rPr lang="en-AU"/>
              <a:t>development of traveller reviews</a:t>
            </a:r>
            <a:endParaRPr/>
          </a:p>
          <a:p>
            <a:pPr marL="228600" lvl="0" indent="-228600" algn="l" rtl="0">
              <a:lnSpc>
                <a:spcPct val="90000"/>
              </a:lnSpc>
              <a:spcBef>
                <a:spcPts val="1000"/>
              </a:spcBef>
              <a:spcAft>
                <a:spcPts val="0"/>
              </a:spcAft>
              <a:buClr>
                <a:schemeClr val="dk1"/>
              </a:buClr>
              <a:buSzPts val="2800"/>
              <a:buChar char="•"/>
            </a:pPr>
            <a:r>
              <a:rPr lang="en-AU"/>
              <a:t> engaging in a guided tour; or, </a:t>
            </a:r>
            <a:endParaRPr/>
          </a:p>
          <a:p>
            <a:pPr marL="228600" lvl="0" indent="-228600" algn="l" rtl="0">
              <a:lnSpc>
                <a:spcPct val="90000"/>
              </a:lnSpc>
              <a:spcBef>
                <a:spcPts val="1000"/>
              </a:spcBef>
              <a:spcAft>
                <a:spcPts val="0"/>
              </a:spcAft>
              <a:buClr>
                <a:schemeClr val="dk1"/>
              </a:buClr>
              <a:buSzPts val="2800"/>
              <a:buChar char="•"/>
            </a:pPr>
            <a:r>
              <a:rPr lang="en-AU"/>
              <a:t>dining with locals </a:t>
            </a:r>
            <a:endParaRPr/>
          </a:p>
          <a:p>
            <a:pPr marL="0" lvl="0" indent="0" algn="l" rtl="0">
              <a:lnSpc>
                <a:spcPct val="90000"/>
              </a:lnSpc>
              <a:spcBef>
                <a:spcPts val="1000"/>
              </a:spcBef>
              <a:spcAft>
                <a:spcPts val="0"/>
              </a:spcAft>
              <a:buClr>
                <a:schemeClr val="dk1"/>
              </a:buClr>
              <a:buSzPts val="2800"/>
              <a:buNone/>
            </a:pPr>
            <a:r>
              <a:rPr lang="en-AU"/>
              <a:t>(Geerts, 2019). </a:t>
            </a: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280" name="Google Shape;280;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n-AU"/>
              <a:t>International Tourism Futures © Goodfellow Publishers 2024</a:t>
            </a:r>
            <a:endParaRPr/>
          </a:p>
          <a:p>
            <a:pPr marL="0" lvl="0" indent="0" algn="ctr" rtl="0">
              <a:spcBef>
                <a:spcPts val="0"/>
              </a:spcBef>
              <a:spcAft>
                <a:spcPts val="0"/>
              </a:spcAft>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Collaborative Consumption</a:t>
            </a:r>
            <a:br>
              <a:rPr lang="en-AU"/>
            </a:br>
            <a:endParaRPr/>
          </a:p>
        </p:txBody>
      </p:sp>
      <p:sp>
        <p:nvSpPr>
          <p:cNvPr id="287" name="Google Shape;287;p25"/>
          <p:cNvSpPr txBox="1">
            <a:spLocks noGrp="1"/>
          </p:cNvSpPr>
          <p:nvPr>
            <p:ph type="body" idx="1"/>
          </p:nvPr>
        </p:nvSpPr>
        <p:spPr>
          <a:xfrm>
            <a:off x="838200" y="1253331"/>
            <a:ext cx="10515600" cy="4351338"/>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Has occurred due:</a:t>
            </a:r>
            <a:endParaRPr/>
          </a:p>
          <a:p>
            <a:pPr marL="228600" lvl="0" indent="-228600" algn="l" rtl="0">
              <a:lnSpc>
                <a:spcPct val="90000"/>
              </a:lnSpc>
              <a:spcBef>
                <a:spcPts val="1000"/>
              </a:spcBef>
              <a:spcAft>
                <a:spcPts val="0"/>
              </a:spcAft>
              <a:buClr>
                <a:schemeClr val="dk1"/>
              </a:buClr>
              <a:buSzPts val="2800"/>
              <a:buChar char="•"/>
            </a:pPr>
            <a:r>
              <a:rPr lang="en-AU"/>
              <a:t> to an increase in environmental concerns;</a:t>
            </a:r>
            <a:endParaRPr/>
          </a:p>
          <a:p>
            <a:pPr marL="228600" lvl="0" indent="-228600" algn="l" rtl="0">
              <a:lnSpc>
                <a:spcPct val="90000"/>
              </a:lnSpc>
              <a:spcBef>
                <a:spcPts val="1000"/>
              </a:spcBef>
              <a:spcAft>
                <a:spcPts val="0"/>
              </a:spcAft>
              <a:buClr>
                <a:schemeClr val="dk1"/>
              </a:buClr>
              <a:buSzPts val="2800"/>
              <a:buChar char="•"/>
            </a:pPr>
            <a:r>
              <a:rPr lang="en-AU"/>
              <a:t>being cost conscious;</a:t>
            </a:r>
            <a:endParaRPr/>
          </a:p>
          <a:p>
            <a:pPr marL="228600" lvl="0" indent="-228600" algn="l" rtl="0">
              <a:lnSpc>
                <a:spcPct val="90000"/>
              </a:lnSpc>
              <a:spcBef>
                <a:spcPts val="1000"/>
              </a:spcBef>
              <a:spcAft>
                <a:spcPts val="0"/>
              </a:spcAft>
              <a:buClr>
                <a:schemeClr val="dk1"/>
              </a:buClr>
              <a:buSzPts val="2800"/>
              <a:buChar char="•"/>
            </a:pPr>
            <a:r>
              <a:rPr lang="en-AU"/>
              <a:t>concern regarding consumerism; and, </a:t>
            </a:r>
            <a:endParaRPr/>
          </a:p>
          <a:p>
            <a:pPr marL="228600" lvl="0" indent="-228600" algn="l" rtl="0">
              <a:lnSpc>
                <a:spcPct val="90000"/>
              </a:lnSpc>
              <a:spcBef>
                <a:spcPts val="1000"/>
              </a:spcBef>
              <a:spcAft>
                <a:spcPts val="0"/>
              </a:spcAft>
              <a:buClr>
                <a:schemeClr val="dk1"/>
              </a:buClr>
              <a:buSzPts val="2800"/>
              <a:buChar char="•"/>
            </a:pPr>
            <a:r>
              <a:rPr lang="en-AU"/>
              <a:t>a renewed belief in the importance of community </a:t>
            </a:r>
            <a:endParaRPr/>
          </a:p>
          <a:p>
            <a:pPr marL="0" lvl="0" indent="0" algn="l" rtl="0">
              <a:lnSpc>
                <a:spcPct val="90000"/>
              </a:lnSpc>
              <a:spcBef>
                <a:spcPts val="1000"/>
              </a:spcBef>
              <a:spcAft>
                <a:spcPts val="0"/>
              </a:spcAft>
              <a:buClr>
                <a:schemeClr val="dk1"/>
              </a:buClr>
              <a:buSzPts val="2800"/>
              <a:buNone/>
            </a:pPr>
            <a:r>
              <a:rPr lang="en-AU"/>
              <a:t>which has led to a culture of </a:t>
            </a:r>
            <a:endParaRPr/>
          </a:p>
          <a:p>
            <a:pPr marL="0" lvl="0" indent="0" algn="l" rtl="0">
              <a:lnSpc>
                <a:spcPct val="90000"/>
              </a:lnSpc>
              <a:spcBef>
                <a:spcPts val="1000"/>
              </a:spcBef>
              <a:spcAft>
                <a:spcPts val="0"/>
              </a:spcAft>
              <a:buClr>
                <a:schemeClr val="dk1"/>
              </a:buClr>
              <a:buSzPts val="2800"/>
              <a:buNone/>
            </a:pPr>
            <a:r>
              <a:rPr lang="en-AU"/>
              <a:t>‘sharing, aggregation, openness, and cooperation’ </a:t>
            </a:r>
            <a:endParaRPr/>
          </a:p>
          <a:p>
            <a:pPr marL="0" lvl="0" indent="0" algn="l" rtl="0">
              <a:lnSpc>
                <a:spcPct val="90000"/>
              </a:lnSpc>
              <a:spcBef>
                <a:spcPts val="1000"/>
              </a:spcBef>
              <a:spcAft>
                <a:spcPts val="0"/>
              </a:spcAft>
              <a:buClr>
                <a:schemeClr val="dk1"/>
              </a:buClr>
              <a:buSzPts val="2800"/>
              <a:buNone/>
            </a:pPr>
            <a:r>
              <a:rPr lang="en-AU"/>
              <a:t>(Botsman and Rogers, 2010: xx). </a:t>
            </a:r>
            <a:endParaRPr/>
          </a:p>
          <a:p>
            <a:pPr marL="228600" lvl="0" indent="-50800" algn="l" rtl="0">
              <a:lnSpc>
                <a:spcPct val="90000"/>
              </a:lnSpc>
              <a:spcBef>
                <a:spcPts val="1000"/>
              </a:spcBef>
              <a:spcAft>
                <a:spcPts val="0"/>
              </a:spcAft>
              <a:buClr>
                <a:schemeClr val="dk1"/>
              </a:buClr>
              <a:buSzPts val="2800"/>
              <a:buNone/>
            </a:pPr>
            <a:endParaRPr/>
          </a:p>
        </p:txBody>
      </p:sp>
      <p:sp>
        <p:nvSpPr>
          <p:cNvPr id="288" name="Google Shape;288;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n-AU"/>
              <a:t>International Tourism Futures © Goodfellow Publishers 2024</a:t>
            </a:r>
            <a:endParaRPr/>
          </a:p>
          <a:p>
            <a:pPr marL="0" lvl="0" indent="0" algn="ctr" rtl="0">
              <a:spcBef>
                <a:spcPts val="0"/>
              </a:spcBef>
              <a:spcAft>
                <a:spcPts val="0"/>
              </a:spcAft>
              <a:buNone/>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26"/>
          <p:cNvSpPr txBox="1">
            <a:spLocks noGrp="1"/>
          </p:cNvSpPr>
          <p:nvPr>
            <p:ph type="title"/>
          </p:nvPr>
        </p:nvSpPr>
        <p:spPr>
          <a:xfrm>
            <a:off x="838200" y="40991"/>
            <a:ext cx="10515600" cy="79092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Collaborative Consumption</a:t>
            </a:r>
            <a:endParaRPr/>
          </a:p>
        </p:txBody>
      </p:sp>
      <p:sp>
        <p:nvSpPr>
          <p:cNvPr id="295" name="Google Shape;295;p26"/>
          <p:cNvSpPr txBox="1">
            <a:spLocks noGrp="1"/>
          </p:cNvSpPr>
          <p:nvPr>
            <p:ph type="body" idx="1"/>
          </p:nvPr>
        </p:nvSpPr>
        <p:spPr>
          <a:xfrm>
            <a:off x="743196" y="927449"/>
            <a:ext cx="11021173" cy="56917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We are living in an increasingly collaborative world:</a:t>
            </a:r>
            <a:endParaRPr/>
          </a:p>
          <a:p>
            <a:pPr marL="228600" lvl="0" indent="-228600" algn="l" rtl="0">
              <a:lnSpc>
                <a:spcPct val="90000"/>
              </a:lnSpc>
              <a:spcBef>
                <a:spcPts val="1000"/>
              </a:spcBef>
              <a:spcAft>
                <a:spcPts val="0"/>
              </a:spcAft>
              <a:buClr>
                <a:schemeClr val="dk1"/>
              </a:buClr>
              <a:buSzPts val="2800"/>
              <a:buChar char="•"/>
            </a:pPr>
            <a:r>
              <a:rPr lang="en-AU"/>
              <a:t>where sharing and collaboration have become second nature </a:t>
            </a:r>
            <a:endParaRPr/>
          </a:p>
          <a:p>
            <a:pPr marL="228600" lvl="0" indent="-228600" algn="l" rtl="0">
              <a:lnSpc>
                <a:spcPct val="90000"/>
              </a:lnSpc>
              <a:spcBef>
                <a:spcPts val="1000"/>
              </a:spcBef>
              <a:spcAft>
                <a:spcPts val="0"/>
              </a:spcAft>
              <a:buClr>
                <a:schemeClr val="dk1"/>
              </a:buClr>
              <a:buSzPts val="2800"/>
              <a:buChar char="•"/>
            </a:pPr>
            <a:r>
              <a:rPr lang="en-AU"/>
              <a:t>people meet up in chat rooms and social forums to :</a:t>
            </a:r>
            <a:endParaRPr/>
          </a:p>
          <a:p>
            <a:pPr marL="228600" lvl="0" indent="-228600" algn="l" rtl="0">
              <a:lnSpc>
                <a:spcPct val="90000"/>
              </a:lnSpc>
              <a:spcBef>
                <a:spcPts val="1000"/>
              </a:spcBef>
              <a:spcAft>
                <a:spcPts val="0"/>
              </a:spcAft>
              <a:buClr>
                <a:schemeClr val="dk1"/>
              </a:buClr>
              <a:buSzPts val="2800"/>
              <a:buChar char="•"/>
            </a:pPr>
            <a:r>
              <a:rPr lang="en-AU"/>
              <a:t> ‘upload music, books, and videos; and share thoughts and daily actions with the rest of the world’  (Botsman and Rogers, 2010: 86). </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AU"/>
              <a:t>Travel has been ‘revolutionised by the access economy’. (Geerts, 2019). </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AU"/>
              <a:t>Such collaborative consumption suggests less emphasis on physical materialism as a status and perhaps a move to having tourism experiences as status that is confirmed and boasted about via social media posts and photographs.</a:t>
            </a: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296" name="Google Shape;296;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a:p>
          <a:p>
            <a:pPr marL="0" lvl="0" indent="0" algn="ctr" rtl="0">
              <a:spcBef>
                <a:spcPts val="0"/>
              </a:spcBef>
              <a:spcAft>
                <a:spcPts val="0"/>
              </a:spcAft>
              <a:buClr>
                <a:schemeClr val="dk1"/>
              </a:buClr>
              <a:buFont typeface="Arial"/>
              <a:buNone/>
            </a:pPr>
            <a:r>
              <a:rPr lang="en-AU"/>
              <a:t>International Tourism Futures © Goodfellow Publishers 2024</a:t>
            </a:r>
            <a:endParaRPr/>
          </a:p>
          <a:p>
            <a:pPr marL="0" lvl="0" indent="0" algn="ctr" rtl="0">
              <a:spcBef>
                <a:spcPts val="0"/>
              </a:spcBef>
              <a:spcAft>
                <a:spcPts val="0"/>
              </a:spcAft>
              <a:buNone/>
            </a:pP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Consumer Activism</a:t>
            </a:r>
            <a:br>
              <a:rPr lang="en-AU" b="1">
                <a:latin typeface="Calibri"/>
                <a:ea typeface="Calibri"/>
                <a:cs typeface="Calibri"/>
                <a:sym typeface="Calibri"/>
              </a:rPr>
            </a:br>
            <a:endParaRPr>
              <a:latin typeface="Calibri"/>
              <a:ea typeface="Calibri"/>
              <a:cs typeface="Calibri"/>
              <a:sym typeface="Calibri"/>
            </a:endParaRPr>
          </a:p>
        </p:txBody>
      </p:sp>
      <p:sp>
        <p:nvSpPr>
          <p:cNvPr id="303" name="Google Shape;303;p27"/>
          <p:cNvSpPr txBox="1">
            <a:spLocks noGrp="1"/>
          </p:cNvSpPr>
          <p:nvPr>
            <p:ph type="body" idx="1"/>
          </p:nvPr>
        </p:nvSpPr>
        <p:spPr>
          <a:xfrm>
            <a:off x="838200" y="1253330"/>
            <a:ext cx="10515600" cy="510301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AU"/>
              <a:t>Recent online exposes and documentaries regarding the use of animals as entertainment and animal ethics may lead to tourists being more mindful to avoid animal use during their tourism experiences </a:t>
            </a:r>
            <a:endParaRPr/>
          </a:p>
          <a:p>
            <a:pPr marL="0" lvl="0" indent="0" algn="l" rtl="0">
              <a:lnSpc>
                <a:spcPct val="90000"/>
              </a:lnSpc>
              <a:spcBef>
                <a:spcPts val="1000"/>
              </a:spcBef>
              <a:spcAft>
                <a:spcPts val="0"/>
              </a:spcAft>
              <a:buClr>
                <a:schemeClr val="dk1"/>
              </a:buClr>
              <a:buSzPts val="2800"/>
              <a:buNone/>
            </a:pPr>
            <a:r>
              <a:rPr lang="en-AU"/>
              <a:t>(Carr and Broom, 2018). </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AU"/>
              <a:t>These activities include elephant riding, marine mammal performances and interactions with ‘captive dolphins, lion cubs and suspiciously docile tigers’ </a:t>
            </a:r>
            <a:endParaRPr/>
          </a:p>
          <a:p>
            <a:pPr marL="228600" lvl="0" indent="-228600" algn="l" rtl="0">
              <a:lnSpc>
                <a:spcPct val="90000"/>
              </a:lnSpc>
              <a:spcBef>
                <a:spcPts val="1000"/>
              </a:spcBef>
              <a:spcAft>
                <a:spcPts val="0"/>
              </a:spcAft>
              <a:buClr>
                <a:schemeClr val="dk1"/>
              </a:buClr>
              <a:buSzPts val="2800"/>
              <a:buChar char="•"/>
            </a:pPr>
            <a:r>
              <a:rPr lang="en-AU"/>
              <a:t>(Cape Times, 2019: 6). </a:t>
            </a:r>
            <a:endParaRPr/>
          </a:p>
          <a:p>
            <a:pPr marL="228600" lvl="0" indent="-50800" algn="l" rtl="0">
              <a:lnSpc>
                <a:spcPct val="90000"/>
              </a:lnSpc>
              <a:spcBef>
                <a:spcPts val="1000"/>
              </a:spcBef>
              <a:spcAft>
                <a:spcPts val="0"/>
              </a:spcAft>
              <a:buClr>
                <a:schemeClr val="dk1"/>
              </a:buClr>
              <a:buSzPts val="2800"/>
              <a:buNone/>
            </a:pPr>
            <a:endParaRPr/>
          </a:p>
        </p:txBody>
      </p:sp>
      <p:sp>
        <p:nvSpPr>
          <p:cNvPr id="304" name="Google Shape;304;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n-AU"/>
              <a:t>International Tourism Futures © Goodfellow Publishers 2024</a:t>
            </a:r>
            <a:endParaRPr/>
          </a:p>
          <a:p>
            <a:pPr marL="0" lvl="0" indent="0" algn="ctr" rtl="0">
              <a:spcBef>
                <a:spcPts val="0"/>
              </a:spcBef>
              <a:spcAft>
                <a:spcPts val="0"/>
              </a:spcAft>
              <a:buNone/>
            </a:pP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Google Shape;310;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Consumer Activism</a:t>
            </a:r>
            <a:br>
              <a:rPr lang="en-AU" b="1">
                <a:latin typeface="Calibri"/>
                <a:ea typeface="Calibri"/>
                <a:cs typeface="Calibri"/>
                <a:sym typeface="Calibri"/>
              </a:rPr>
            </a:br>
            <a:endParaRPr>
              <a:latin typeface="Calibri"/>
              <a:ea typeface="Calibri"/>
              <a:cs typeface="Calibri"/>
              <a:sym typeface="Calibri"/>
            </a:endParaRPr>
          </a:p>
        </p:txBody>
      </p:sp>
      <p:sp>
        <p:nvSpPr>
          <p:cNvPr id="311" name="Google Shape;311;p28"/>
          <p:cNvSpPr txBox="1">
            <a:spLocks noGrp="1"/>
          </p:cNvSpPr>
          <p:nvPr>
            <p:ph type="body" idx="1"/>
          </p:nvPr>
        </p:nvSpPr>
        <p:spPr>
          <a:xfrm>
            <a:off x="551596" y="1027906"/>
            <a:ext cx="11308307" cy="5328444"/>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AU"/>
              <a:t>They may also be less likely to purchase goods made of ivory, exotic skin products and body parts of endangered animals due to a higher awareness of the ethics of doing so. </a:t>
            </a:r>
            <a:endParaRPr/>
          </a:p>
          <a:p>
            <a:pPr marL="228600" lvl="0" indent="-5080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There may be a growth in philanthropically-minded travellers who show an interest in ‘going and doing’ projects by:</a:t>
            </a:r>
            <a:endParaRPr/>
          </a:p>
          <a:p>
            <a:pPr marL="228600" lvl="0" indent="-228600" algn="l" rtl="0">
              <a:lnSpc>
                <a:spcPct val="90000"/>
              </a:lnSpc>
              <a:spcBef>
                <a:spcPts val="1000"/>
              </a:spcBef>
              <a:spcAft>
                <a:spcPts val="0"/>
              </a:spcAft>
              <a:buClr>
                <a:schemeClr val="dk1"/>
              </a:buClr>
              <a:buSzPts val="2800"/>
              <a:buChar char="•"/>
            </a:pPr>
            <a:r>
              <a:rPr lang="en-AU"/>
              <a:t>volunteering at well-established animal sanctuaries, </a:t>
            </a:r>
            <a:endParaRPr/>
          </a:p>
          <a:p>
            <a:pPr marL="228600" lvl="0" indent="-228600" algn="l" rtl="0">
              <a:lnSpc>
                <a:spcPct val="90000"/>
              </a:lnSpc>
              <a:spcBef>
                <a:spcPts val="1000"/>
              </a:spcBef>
              <a:spcAft>
                <a:spcPts val="0"/>
              </a:spcAft>
              <a:buClr>
                <a:schemeClr val="dk1"/>
              </a:buClr>
              <a:buSzPts val="2800"/>
              <a:buChar char="•"/>
            </a:pPr>
            <a:r>
              <a:rPr lang="en-AU"/>
              <a:t>going on beach clean-ups and </a:t>
            </a:r>
            <a:endParaRPr/>
          </a:p>
          <a:p>
            <a:pPr marL="228600" lvl="0" indent="-228600" algn="l" rtl="0">
              <a:lnSpc>
                <a:spcPct val="90000"/>
              </a:lnSpc>
              <a:spcBef>
                <a:spcPts val="1000"/>
              </a:spcBef>
              <a:spcAft>
                <a:spcPts val="0"/>
              </a:spcAft>
              <a:buClr>
                <a:schemeClr val="dk1"/>
              </a:buClr>
              <a:buSzPts val="2800"/>
              <a:buChar char="•"/>
            </a:pPr>
            <a:r>
              <a:rPr lang="en-AU"/>
              <a:t>going on cultural exchanges to engage with locals on a more personal level </a:t>
            </a:r>
            <a:endParaRPr/>
          </a:p>
          <a:p>
            <a:pPr marL="0" lvl="0" indent="0" algn="l" rtl="0">
              <a:lnSpc>
                <a:spcPct val="90000"/>
              </a:lnSpc>
              <a:spcBef>
                <a:spcPts val="1000"/>
              </a:spcBef>
              <a:spcAft>
                <a:spcPts val="0"/>
              </a:spcAft>
              <a:buClr>
                <a:schemeClr val="dk1"/>
              </a:buClr>
              <a:buSzPts val="2800"/>
              <a:buNone/>
            </a:pPr>
            <a:r>
              <a:rPr lang="en-AU"/>
              <a:t>(Cape Times, 2019: 6). </a:t>
            </a:r>
            <a:endParaRPr/>
          </a:p>
          <a:p>
            <a:pPr marL="228600" lvl="0" indent="-50800" algn="l" rtl="0">
              <a:lnSpc>
                <a:spcPct val="90000"/>
              </a:lnSpc>
              <a:spcBef>
                <a:spcPts val="1000"/>
              </a:spcBef>
              <a:spcAft>
                <a:spcPts val="0"/>
              </a:spcAft>
              <a:buClr>
                <a:schemeClr val="dk1"/>
              </a:buClr>
              <a:buSzPts val="2800"/>
              <a:buNone/>
            </a:pPr>
            <a:endParaRPr/>
          </a:p>
        </p:txBody>
      </p:sp>
      <p:sp>
        <p:nvSpPr>
          <p:cNvPr id="312" name="Google Shape;312;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n-AU"/>
              <a:t>International Tourism Futures © Goodfellow Publishers 2024</a:t>
            </a:r>
            <a:endParaRPr/>
          </a:p>
          <a:p>
            <a:pPr marL="0" lvl="0" indent="0" algn="ctr" rtl="0">
              <a:spcBef>
                <a:spcPts val="0"/>
              </a:spcBef>
              <a:spcAft>
                <a:spcPts val="0"/>
              </a:spcAft>
              <a:buNone/>
            </a:pP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Summary</a:t>
            </a:r>
            <a:endParaRPr/>
          </a:p>
        </p:txBody>
      </p:sp>
      <p:sp>
        <p:nvSpPr>
          <p:cNvPr id="319" name="Google Shape;319;p29"/>
          <p:cNvSpPr txBox="1">
            <a:spLocks noGrp="1"/>
          </p:cNvSpPr>
          <p:nvPr>
            <p:ph type="body" idx="1"/>
          </p:nvPr>
        </p:nvSpPr>
        <p:spPr>
          <a:xfrm>
            <a:off x="838200" y="1495841"/>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AU"/>
              <a:t>Reflected on the drivers which are likely to influence tourism in the future.</a:t>
            </a:r>
            <a:endParaRPr/>
          </a:p>
          <a:p>
            <a:pPr marL="228600" lvl="0" indent="-228600" algn="l" rtl="0">
              <a:lnSpc>
                <a:spcPct val="90000"/>
              </a:lnSpc>
              <a:spcBef>
                <a:spcPts val="1000"/>
              </a:spcBef>
              <a:spcAft>
                <a:spcPts val="0"/>
              </a:spcAft>
              <a:buClr>
                <a:schemeClr val="dk1"/>
              </a:buClr>
              <a:buSzPts val="2800"/>
              <a:buChar char="•"/>
            </a:pPr>
            <a:r>
              <a:rPr lang="en-AU"/>
              <a:t> Some aspects will remain as drivers of tourism, namely the time, money and means to travel. </a:t>
            </a:r>
            <a:endParaRPr/>
          </a:p>
          <a:p>
            <a:pPr marL="228600" lvl="0" indent="-228600" algn="l" rtl="0">
              <a:lnSpc>
                <a:spcPct val="90000"/>
              </a:lnSpc>
              <a:spcBef>
                <a:spcPts val="1000"/>
              </a:spcBef>
              <a:spcAft>
                <a:spcPts val="0"/>
              </a:spcAft>
              <a:buClr>
                <a:schemeClr val="dk1"/>
              </a:buClr>
              <a:buSzPts val="2800"/>
              <a:buChar char="•"/>
            </a:pPr>
            <a:r>
              <a:rPr lang="en-AU"/>
              <a:t>However, there are likely to be new drivers which influence the future of tourism. </a:t>
            </a:r>
            <a:endParaRPr/>
          </a:p>
          <a:p>
            <a:pPr marL="228600" lvl="0" indent="-228600" algn="l" rtl="0">
              <a:lnSpc>
                <a:spcPct val="90000"/>
              </a:lnSpc>
              <a:spcBef>
                <a:spcPts val="1000"/>
              </a:spcBef>
              <a:spcAft>
                <a:spcPts val="0"/>
              </a:spcAft>
              <a:buClr>
                <a:schemeClr val="dk1"/>
              </a:buClr>
              <a:buSzPts val="2800"/>
              <a:buChar char="•"/>
            </a:pPr>
            <a:r>
              <a:rPr lang="en-AU"/>
              <a:t>Among these may be citizens who are concerned about the impact that air transport has on climate change and who choose to holiday locally without using air travel. </a:t>
            </a:r>
            <a:endParaRPr/>
          </a:p>
          <a:p>
            <a:pPr marL="228600" lvl="0" indent="-50800" algn="l" rtl="0">
              <a:lnSpc>
                <a:spcPct val="90000"/>
              </a:lnSpc>
              <a:spcBef>
                <a:spcPts val="1000"/>
              </a:spcBef>
              <a:spcAft>
                <a:spcPts val="0"/>
              </a:spcAft>
              <a:buClr>
                <a:schemeClr val="dk1"/>
              </a:buClr>
              <a:buSzPts val="2800"/>
              <a:buNone/>
            </a:pPr>
            <a:endParaRPr/>
          </a:p>
        </p:txBody>
      </p:sp>
      <p:sp>
        <p:nvSpPr>
          <p:cNvPr id="320" name="Google Shape;320;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Introduction</a:t>
            </a:r>
            <a:endParaRPr/>
          </a:p>
        </p:txBody>
      </p:sp>
      <p:sp>
        <p:nvSpPr>
          <p:cNvPr id="105" name="Google Shape;105;p3"/>
          <p:cNvSpPr txBox="1">
            <a:spLocks noGrp="1"/>
          </p:cNvSpPr>
          <p:nvPr>
            <p:ph type="body" idx="1"/>
          </p:nvPr>
        </p:nvSpPr>
        <p:spPr>
          <a:xfrm>
            <a:off x="838200" y="1531662"/>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3200"/>
              <a:buChar char="•"/>
            </a:pPr>
            <a:r>
              <a:rPr lang="en-AU" sz="3200"/>
              <a:t>International and domestic tourism has traditionally been:  </a:t>
            </a:r>
            <a:endParaRPr/>
          </a:p>
          <a:p>
            <a:pPr marL="685800" lvl="1" indent="-228600" algn="l" rtl="0">
              <a:lnSpc>
                <a:spcPct val="100000"/>
              </a:lnSpc>
              <a:spcBef>
                <a:spcPts val="500"/>
              </a:spcBef>
              <a:spcAft>
                <a:spcPts val="0"/>
              </a:spcAft>
              <a:buClr>
                <a:schemeClr val="dk1"/>
              </a:buClr>
              <a:buSzPts val="3200"/>
              <a:buChar char="•"/>
            </a:pPr>
            <a:r>
              <a:rPr lang="en-AU" sz="3200"/>
              <a:t>engaged in by those who are from prosperous countries, who have higher incomes and stable and secure societies </a:t>
            </a:r>
            <a:endParaRPr/>
          </a:p>
          <a:p>
            <a:pPr marL="685800" lvl="1" indent="-25400" algn="l" rtl="0">
              <a:lnSpc>
                <a:spcPct val="100000"/>
              </a:lnSpc>
              <a:spcBef>
                <a:spcPts val="500"/>
              </a:spcBef>
              <a:spcAft>
                <a:spcPts val="0"/>
              </a:spcAft>
              <a:buClr>
                <a:schemeClr val="dk1"/>
              </a:buClr>
              <a:buSzPts val="3200"/>
              <a:buNone/>
            </a:pPr>
            <a:endParaRPr sz="3200"/>
          </a:p>
          <a:p>
            <a:pPr marL="685800" lvl="1" indent="-228600" algn="l" rtl="0">
              <a:lnSpc>
                <a:spcPct val="100000"/>
              </a:lnSpc>
              <a:spcBef>
                <a:spcPts val="500"/>
              </a:spcBef>
              <a:spcAft>
                <a:spcPts val="0"/>
              </a:spcAft>
              <a:buClr>
                <a:schemeClr val="dk1"/>
              </a:buClr>
              <a:buSzPts val="3200"/>
              <a:buChar char="•"/>
            </a:pPr>
            <a:r>
              <a:rPr lang="en-AU" sz="3200"/>
              <a:t>occurring between the more developed countries or from developed countries to developing countries. </a:t>
            </a:r>
            <a:endParaRPr/>
          </a:p>
          <a:p>
            <a:pPr marL="228600" lvl="0" indent="-50800" algn="l" rtl="0">
              <a:lnSpc>
                <a:spcPct val="90000"/>
              </a:lnSpc>
              <a:spcBef>
                <a:spcPts val="1000"/>
              </a:spcBef>
              <a:spcAft>
                <a:spcPts val="0"/>
              </a:spcAft>
              <a:buClr>
                <a:schemeClr val="dk1"/>
              </a:buClr>
              <a:buSzPts val="2800"/>
              <a:buNone/>
            </a:pPr>
            <a:endParaRPr/>
          </a:p>
        </p:txBody>
      </p:sp>
      <p:sp>
        <p:nvSpPr>
          <p:cNvPr id="106" name="Google Shape;106;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30"/>
          <p:cNvSpPr txBox="1">
            <a:spLocks noGrp="1"/>
          </p:cNvSpPr>
          <p:nvPr>
            <p:ph type="title"/>
          </p:nvPr>
        </p:nvSpPr>
        <p:spPr>
          <a:xfrm>
            <a:off x="838200" y="365125"/>
            <a:ext cx="10515600" cy="543991"/>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Summary</a:t>
            </a:r>
            <a:endParaRPr/>
          </a:p>
        </p:txBody>
      </p:sp>
      <p:sp>
        <p:nvSpPr>
          <p:cNvPr id="327" name="Google Shape;327;p30"/>
          <p:cNvSpPr txBox="1">
            <a:spLocks noGrp="1"/>
          </p:cNvSpPr>
          <p:nvPr>
            <p:ph type="body" idx="1"/>
          </p:nvPr>
        </p:nvSpPr>
        <p:spPr>
          <a:xfrm>
            <a:off x="838200" y="1253331"/>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AU"/>
              <a:t>Generation Z is likely to continue to travel to seek human interaction and new experiences, but how they travel may be different. </a:t>
            </a:r>
            <a:endParaRPr/>
          </a:p>
          <a:p>
            <a:pPr marL="228600" lvl="0" indent="-228600" algn="l" rtl="0">
              <a:lnSpc>
                <a:spcPct val="90000"/>
              </a:lnSpc>
              <a:spcBef>
                <a:spcPts val="1000"/>
              </a:spcBef>
              <a:spcAft>
                <a:spcPts val="0"/>
              </a:spcAft>
              <a:buClr>
                <a:schemeClr val="dk1"/>
              </a:buClr>
              <a:buSzPts val="2800"/>
              <a:buChar char="•"/>
            </a:pPr>
            <a:r>
              <a:rPr lang="en-AU"/>
              <a:t>They may embrace slow tourism by using land and sea-based transport rather than air transport. </a:t>
            </a:r>
            <a:endParaRPr/>
          </a:p>
          <a:p>
            <a:pPr marL="228600" lvl="0" indent="-228600" algn="l" rtl="0">
              <a:lnSpc>
                <a:spcPct val="90000"/>
              </a:lnSpc>
              <a:spcBef>
                <a:spcPts val="1000"/>
              </a:spcBef>
              <a:spcAft>
                <a:spcPts val="0"/>
              </a:spcAft>
              <a:buClr>
                <a:schemeClr val="dk1"/>
              </a:buClr>
              <a:buSzPts val="2800"/>
              <a:buChar char="•"/>
            </a:pPr>
            <a:r>
              <a:rPr lang="en-AU"/>
              <a:t>Airlines are under pressure to develop aircraft which are fuel-efficient and use renewable sources of energy. </a:t>
            </a:r>
            <a:endParaRPr/>
          </a:p>
          <a:p>
            <a:pPr marL="228600" lvl="0" indent="-228600" algn="l" rtl="0">
              <a:lnSpc>
                <a:spcPct val="90000"/>
              </a:lnSpc>
              <a:spcBef>
                <a:spcPts val="1000"/>
              </a:spcBef>
              <a:spcAft>
                <a:spcPts val="0"/>
              </a:spcAft>
              <a:buClr>
                <a:schemeClr val="dk1"/>
              </a:buClr>
              <a:buSzPts val="2800"/>
              <a:buChar char="•"/>
            </a:pPr>
            <a:r>
              <a:rPr lang="en-AU"/>
              <a:t>A green fleet of aircraft may encourage guilt free travel. </a:t>
            </a:r>
            <a:endParaRPr/>
          </a:p>
          <a:p>
            <a:pPr marL="0" lvl="0" indent="0" algn="l" rtl="0">
              <a:lnSpc>
                <a:spcPct val="90000"/>
              </a:lnSpc>
              <a:spcBef>
                <a:spcPts val="1000"/>
              </a:spcBef>
              <a:spcAft>
                <a:spcPts val="0"/>
              </a:spcAft>
              <a:buClr>
                <a:schemeClr val="dk1"/>
              </a:buClr>
              <a:buSzPts val="2800"/>
              <a:buNone/>
            </a:pPr>
            <a:endParaRPr/>
          </a:p>
        </p:txBody>
      </p:sp>
      <p:sp>
        <p:nvSpPr>
          <p:cNvPr id="328" name="Google Shape;328;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Google Shape;334;p31"/>
          <p:cNvSpPr txBox="1">
            <a:spLocks noGrp="1"/>
          </p:cNvSpPr>
          <p:nvPr>
            <p:ph type="title"/>
          </p:nvPr>
        </p:nvSpPr>
        <p:spPr>
          <a:xfrm>
            <a:off x="838200" y="365125"/>
            <a:ext cx="10515600" cy="543991"/>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Summary</a:t>
            </a:r>
            <a:endParaRPr/>
          </a:p>
        </p:txBody>
      </p:sp>
      <p:sp>
        <p:nvSpPr>
          <p:cNvPr id="335" name="Google Shape;335;p31"/>
          <p:cNvSpPr txBox="1">
            <a:spLocks noGrp="1"/>
          </p:cNvSpPr>
          <p:nvPr>
            <p:ph type="body" idx="1"/>
          </p:nvPr>
        </p:nvSpPr>
        <p:spPr>
          <a:xfrm>
            <a:off x="673307" y="1253331"/>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AU"/>
              <a:t>Since tourists often seek new cultures and landscapes that are far away from their home environment, it may be impractical not to fly. </a:t>
            </a:r>
            <a:endParaRPr/>
          </a:p>
          <a:p>
            <a:pPr marL="228600" lvl="0" indent="-228600" algn="l" rtl="0">
              <a:lnSpc>
                <a:spcPct val="90000"/>
              </a:lnSpc>
              <a:spcBef>
                <a:spcPts val="1000"/>
              </a:spcBef>
              <a:spcAft>
                <a:spcPts val="0"/>
              </a:spcAft>
              <a:buClr>
                <a:schemeClr val="dk1"/>
              </a:buClr>
              <a:buSzPts val="2800"/>
              <a:buChar char="•"/>
            </a:pPr>
            <a:r>
              <a:rPr lang="en-AU"/>
              <a:t>Instead, tourists will have to choose cleaner alternatives in order to satisfy the human need for new experiences, </a:t>
            </a:r>
            <a:endParaRPr/>
          </a:p>
          <a:p>
            <a:pPr marL="228600" lvl="0" indent="-228600" algn="l" rtl="0">
              <a:lnSpc>
                <a:spcPct val="90000"/>
              </a:lnSpc>
              <a:spcBef>
                <a:spcPts val="1000"/>
              </a:spcBef>
              <a:spcAft>
                <a:spcPts val="0"/>
              </a:spcAft>
              <a:buClr>
                <a:schemeClr val="dk1"/>
              </a:buClr>
              <a:buSzPts val="2800"/>
              <a:buChar char="•"/>
            </a:pPr>
            <a:r>
              <a:rPr lang="en-AU"/>
              <a:t>which is likely to continue driving future tourism for the foreseeable time. </a:t>
            </a:r>
            <a:endParaRPr/>
          </a:p>
          <a:p>
            <a:pPr marL="228600" lvl="0" indent="-50800" algn="l" rtl="0">
              <a:lnSpc>
                <a:spcPct val="90000"/>
              </a:lnSpc>
              <a:spcBef>
                <a:spcPts val="1000"/>
              </a:spcBef>
              <a:spcAft>
                <a:spcPts val="0"/>
              </a:spcAft>
              <a:buClr>
                <a:schemeClr val="dk1"/>
              </a:buClr>
              <a:buSzPts val="2800"/>
              <a:buNone/>
            </a:pPr>
            <a:endParaRPr/>
          </a:p>
        </p:txBody>
      </p:sp>
      <p:sp>
        <p:nvSpPr>
          <p:cNvPr id="336" name="Google Shape;336;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32"/>
          <p:cNvSpPr txBox="1">
            <a:spLocks noGrp="1"/>
          </p:cNvSpPr>
          <p:nvPr>
            <p:ph type="title"/>
          </p:nvPr>
        </p:nvSpPr>
        <p:spPr>
          <a:xfrm>
            <a:off x="838200" y="365126"/>
            <a:ext cx="10515600" cy="106509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Case Study and Additional Resources</a:t>
            </a:r>
            <a:endParaRPr/>
          </a:p>
        </p:txBody>
      </p:sp>
      <p:sp>
        <p:nvSpPr>
          <p:cNvPr id="342" name="Google Shape;342;p32"/>
          <p:cNvSpPr txBox="1">
            <a:spLocks noGrp="1"/>
          </p:cNvSpPr>
          <p:nvPr>
            <p:ph type="body" idx="1"/>
          </p:nvPr>
        </p:nvSpPr>
        <p:spPr>
          <a:xfrm>
            <a:off x="838200" y="1430226"/>
            <a:ext cx="10814700" cy="5291400"/>
          </a:xfrm>
          <a:prstGeom prst="rect">
            <a:avLst/>
          </a:prstGeom>
          <a:noFill/>
          <a:ln>
            <a:noFill/>
          </a:ln>
        </p:spPr>
        <p:txBody>
          <a:bodyPr spcFirstLastPara="1" wrap="square" lIns="91425" tIns="45700" rIns="91425" bIns="45700" anchor="t" anchorCtr="0">
            <a:normAutofit fontScale="92500"/>
          </a:bodyPr>
          <a:lstStyle/>
          <a:p>
            <a:pPr marL="0" lvl="0" indent="0" algn="l" rtl="0">
              <a:lnSpc>
                <a:spcPct val="90000"/>
              </a:lnSpc>
              <a:spcBef>
                <a:spcPts val="0"/>
              </a:spcBef>
              <a:spcAft>
                <a:spcPts val="0"/>
              </a:spcAft>
              <a:buClr>
                <a:schemeClr val="dk1"/>
              </a:buClr>
              <a:buSzPct val="100000"/>
              <a:buNone/>
            </a:pPr>
            <a:r>
              <a:rPr lang="en-AU" b="1"/>
              <a:t>Case Study: Analysing The Chinese Tourist Market</a:t>
            </a:r>
            <a:endParaRPr/>
          </a:p>
          <a:p>
            <a:pPr marL="0" lvl="0" indent="0" algn="l" rtl="0">
              <a:lnSpc>
                <a:spcPct val="90000"/>
              </a:lnSpc>
              <a:spcBef>
                <a:spcPts val="1000"/>
              </a:spcBef>
              <a:spcAft>
                <a:spcPts val="0"/>
              </a:spcAft>
              <a:buClr>
                <a:schemeClr val="dk1"/>
              </a:buClr>
              <a:buSzPct val="100000"/>
              <a:buNone/>
            </a:pPr>
            <a:r>
              <a:rPr lang="en-AU" b="1"/>
              <a:t>Discussion Questions</a:t>
            </a:r>
            <a:endParaRPr b="1"/>
          </a:p>
          <a:p>
            <a:pPr marL="0" lvl="0" indent="0" algn="l" rtl="0">
              <a:lnSpc>
                <a:spcPct val="90000"/>
              </a:lnSpc>
              <a:spcBef>
                <a:spcPts val="1000"/>
              </a:spcBef>
              <a:spcAft>
                <a:spcPts val="0"/>
              </a:spcAft>
              <a:buClr>
                <a:schemeClr val="dk1"/>
              </a:buClr>
              <a:buSzPct val="100000"/>
              <a:buNone/>
            </a:pPr>
            <a:endParaRPr b="1"/>
          </a:p>
          <a:p>
            <a:pPr marL="457200" lvl="0" indent="-363503" algn="l" rtl="0">
              <a:lnSpc>
                <a:spcPct val="107916"/>
              </a:lnSpc>
              <a:spcBef>
                <a:spcPts val="0"/>
              </a:spcBef>
              <a:spcAft>
                <a:spcPts val="0"/>
              </a:spcAft>
              <a:buSzPct val="100000"/>
              <a:buAutoNum type="arabicPeriod"/>
            </a:pPr>
            <a:r>
              <a:rPr lang="en-AU" sz="2296">
                <a:latin typeface="Arial"/>
                <a:ea typeface="Arial"/>
                <a:cs typeface="Arial"/>
                <a:sym typeface="Arial"/>
              </a:rPr>
              <a:t>Summarise the interests and motivations of the Chinese outbound market.</a:t>
            </a:r>
            <a:endParaRPr sz="2296">
              <a:latin typeface="Arial"/>
              <a:ea typeface="Arial"/>
              <a:cs typeface="Arial"/>
              <a:sym typeface="Arial"/>
            </a:endParaRPr>
          </a:p>
          <a:p>
            <a:pPr marL="457200" lvl="0" indent="0" algn="l" rtl="0">
              <a:lnSpc>
                <a:spcPct val="107916"/>
              </a:lnSpc>
              <a:spcBef>
                <a:spcPts val="0"/>
              </a:spcBef>
              <a:spcAft>
                <a:spcPts val="0"/>
              </a:spcAft>
              <a:buClr>
                <a:schemeClr val="dk1"/>
              </a:buClr>
              <a:buSzPct val="47894"/>
              <a:buFont typeface="Arial"/>
              <a:buNone/>
            </a:pPr>
            <a:endParaRPr sz="2296">
              <a:latin typeface="Arial"/>
              <a:ea typeface="Arial"/>
              <a:cs typeface="Arial"/>
              <a:sym typeface="Arial"/>
            </a:endParaRPr>
          </a:p>
          <a:p>
            <a:pPr marL="457200" lvl="0" indent="-363503" algn="l" rtl="0">
              <a:lnSpc>
                <a:spcPct val="107916"/>
              </a:lnSpc>
              <a:spcBef>
                <a:spcPts val="0"/>
              </a:spcBef>
              <a:spcAft>
                <a:spcPts val="0"/>
              </a:spcAft>
              <a:buSzPct val="100000"/>
              <a:buAutoNum type="arabicPeriod"/>
            </a:pPr>
            <a:r>
              <a:rPr lang="en-AU" sz="2296">
                <a:latin typeface="Arial"/>
                <a:ea typeface="Arial"/>
                <a:cs typeface="Arial"/>
                <a:sym typeface="Arial"/>
              </a:rPr>
              <a:t>Provide suggestions on how tourism and hospitality businesses in the tourist receiving countries can provide appropriate products and services for the Chinese outbound market that encourage repeat business and good word of mouth recommendations.</a:t>
            </a:r>
            <a:endParaRPr sz="2296">
              <a:latin typeface="Arial"/>
              <a:ea typeface="Arial"/>
              <a:cs typeface="Arial"/>
              <a:sym typeface="Arial"/>
            </a:endParaRPr>
          </a:p>
          <a:p>
            <a:pPr marL="457200" lvl="0" indent="0" algn="l" rtl="0">
              <a:lnSpc>
                <a:spcPct val="107916"/>
              </a:lnSpc>
              <a:spcBef>
                <a:spcPts val="0"/>
              </a:spcBef>
              <a:spcAft>
                <a:spcPts val="0"/>
              </a:spcAft>
              <a:buClr>
                <a:schemeClr val="dk1"/>
              </a:buClr>
              <a:buSzPct val="47894"/>
              <a:buFont typeface="Arial"/>
              <a:buNone/>
            </a:pPr>
            <a:endParaRPr sz="2296">
              <a:latin typeface="Arial"/>
              <a:ea typeface="Arial"/>
              <a:cs typeface="Arial"/>
              <a:sym typeface="Arial"/>
            </a:endParaRPr>
          </a:p>
          <a:p>
            <a:pPr marL="457200" lvl="0" indent="-363503" algn="l" rtl="0">
              <a:lnSpc>
                <a:spcPct val="107916"/>
              </a:lnSpc>
              <a:spcBef>
                <a:spcPts val="0"/>
              </a:spcBef>
              <a:spcAft>
                <a:spcPts val="0"/>
              </a:spcAft>
              <a:buSzPct val="100000"/>
              <a:buAutoNum type="arabicPeriod"/>
            </a:pPr>
            <a:r>
              <a:rPr lang="en-AU" sz="2296">
                <a:latin typeface="Arial"/>
                <a:ea typeface="Arial"/>
                <a:cs typeface="Arial"/>
                <a:sym typeface="Arial"/>
              </a:rPr>
              <a:t>Recognising the economic benefits of the growing Chinese tourist market for the receiving countries market, suggest what action a national government could take to ensure adequate management of the Chinese tourist market and ensure that those visitors have a positive experience which encourages good word of mouth recommendations and possibly repeat business.</a:t>
            </a:r>
            <a:endParaRPr sz="2296">
              <a:latin typeface="Arial"/>
              <a:ea typeface="Arial"/>
              <a:cs typeface="Arial"/>
              <a:sym typeface="Arial"/>
            </a:endParaRPr>
          </a:p>
          <a:p>
            <a:pPr marL="228600" lvl="0" indent="-50800" algn="l" rtl="0">
              <a:lnSpc>
                <a:spcPct val="90000"/>
              </a:lnSpc>
              <a:spcBef>
                <a:spcPts val="1000"/>
              </a:spcBef>
              <a:spcAft>
                <a:spcPts val="0"/>
              </a:spcAft>
              <a:buClr>
                <a:schemeClr val="dk1"/>
              </a:buClr>
              <a:buSzPct val="100000"/>
              <a:buNone/>
            </a:pPr>
            <a:endParaRPr/>
          </a:p>
        </p:txBody>
      </p:sp>
      <p:sp>
        <p:nvSpPr>
          <p:cNvPr id="343" name="Google Shape;343;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4"/>
          <p:cNvSpPr txBox="1">
            <a:spLocks noGrp="1"/>
          </p:cNvSpPr>
          <p:nvPr>
            <p:ph type="title"/>
          </p:nvPr>
        </p:nvSpPr>
        <p:spPr>
          <a:xfrm>
            <a:off x="599660" y="136526"/>
            <a:ext cx="10515600" cy="71161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Clr>
                <a:schemeClr val="dk1"/>
              </a:buClr>
              <a:buSzPct val="100000"/>
              <a:buFont typeface="Calibri"/>
              <a:buNone/>
            </a:pPr>
            <a:r>
              <a:rPr lang="en-AU" b="1">
                <a:latin typeface="Calibri"/>
                <a:ea typeface="Calibri"/>
                <a:cs typeface="Calibri"/>
                <a:sym typeface="Calibri"/>
              </a:rPr>
              <a:t>Introduction</a:t>
            </a:r>
            <a:endParaRPr/>
          </a:p>
        </p:txBody>
      </p:sp>
      <p:sp>
        <p:nvSpPr>
          <p:cNvPr id="113" name="Google Shape;113;p4"/>
          <p:cNvSpPr txBox="1">
            <a:spLocks noGrp="1"/>
          </p:cNvSpPr>
          <p:nvPr>
            <p:ph type="body" idx="1"/>
          </p:nvPr>
        </p:nvSpPr>
        <p:spPr>
          <a:xfrm>
            <a:off x="838200" y="1582615"/>
            <a:ext cx="10515600" cy="4594348"/>
          </a:xfrm>
          <a:prstGeom prst="rect">
            <a:avLst/>
          </a:prstGeom>
          <a:noFill/>
          <a:ln>
            <a:noFill/>
          </a:ln>
        </p:spPr>
        <p:txBody>
          <a:bodyPr spcFirstLastPara="1" wrap="square" lIns="91425" tIns="45700" rIns="91425" bIns="45700" anchor="t" anchorCtr="0">
            <a:normAutofit/>
          </a:bodyPr>
          <a:lstStyle/>
          <a:p>
            <a:pPr marL="228600" lvl="0" indent="0" algn="l" rtl="0">
              <a:lnSpc>
                <a:spcPct val="100000"/>
              </a:lnSpc>
              <a:spcBef>
                <a:spcPts val="0"/>
              </a:spcBef>
              <a:spcAft>
                <a:spcPts val="0"/>
              </a:spcAft>
              <a:buClr>
                <a:schemeClr val="dk1"/>
              </a:buClr>
              <a:buSzPts val="4800"/>
              <a:buNone/>
            </a:pPr>
            <a:endParaRPr sz="4800"/>
          </a:p>
          <a:p>
            <a:pPr marL="228600" lvl="0" indent="0" algn="l" rtl="0">
              <a:lnSpc>
                <a:spcPct val="90000"/>
              </a:lnSpc>
              <a:spcBef>
                <a:spcPts val="1000"/>
              </a:spcBef>
              <a:spcAft>
                <a:spcPts val="0"/>
              </a:spcAft>
              <a:buClr>
                <a:schemeClr val="dk1"/>
              </a:buClr>
              <a:buSzPts val="4800"/>
              <a:buNone/>
            </a:pPr>
            <a:endParaRPr sz="4800"/>
          </a:p>
        </p:txBody>
      </p:sp>
      <p:sp>
        <p:nvSpPr>
          <p:cNvPr id="114" name="Google Shape;114;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
        <p:nvSpPr>
          <p:cNvPr id="115" name="Google Shape;115;p4"/>
          <p:cNvSpPr/>
          <p:nvPr/>
        </p:nvSpPr>
        <p:spPr>
          <a:xfrm>
            <a:off x="599660" y="1027527"/>
            <a:ext cx="10638183" cy="501675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3200" b="0" i="0" u="none" strike="noStrike" cap="none">
                <a:solidFill>
                  <a:schemeClr val="dk1"/>
                </a:solidFill>
                <a:latin typeface="Calibri"/>
                <a:ea typeface="Calibri"/>
                <a:cs typeface="Calibri"/>
                <a:sym typeface="Calibri"/>
              </a:rPr>
              <a:t>Grown in tourism is fuelled via:</a:t>
            </a:r>
            <a:endParaRPr/>
          </a:p>
          <a:p>
            <a:pPr marL="457200" marR="0" lvl="0" indent="-4572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‘rising real incomes, </a:t>
            </a:r>
            <a:endParaRPr/>
          </a:p>
          <a:p>
            <a:pPr marL="457200" marR="0" lvl="0" indent="-4572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expanding discretionary spending, </a:t>
            </a:r>
            <a:endParaRPr/>
          </a:p>
          <a:p>
            <a:pPr marL="457200" marR="0" lvl="0" indent="-4572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increasing leisure time, </a:t>
            </a:r>
            <a:endParaRPr/>
          </a:p>
          <a:p>
            <a:pPr marL="457200" marR="0" lvl="0" indent="-4572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faster and cheaper transport and </a:t>
            </a:r>
            <a:endParaRPr/>
          </a:p>
          <a:p>
            <a:pPr marL="457200" marR="0" lvl="0" indent="-4572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the spread of global awareness through the printed and broadcast media and… through the internet’</a:t>
            </a:r>
            <a:endParaRPr/>
          </a:p>
          <a:p>
            <a:pPr marL="0" marR="0" lvl="0" indent="0" algn="l" rtl="0">
              <a:spcBef>
                <a:spcPts val="0"/>
              </a:spcBef>
              <a:spcAft>
                <a:spcPts val="0"/>
              </a:spcAft>
              <a:buNone/>
            </a:pPr>
            <a:r>
              <a:rPr lang="en-AU" sz="3200">
                <a:solidFill>
                  <a:schemeClr val="dk1"/>
                </a:solidFill>
                <a:latin typeface="Calibri"/>
                <a:ea typeface="Calibri"/>
                <a:cs typeface="Calibri"/>
                <a:sym typeface="Calibri"/>
              </a:rPr>
              <a:t>(Todd, 2001: 15). </a:t>
            </a:r>
            <a:endParaRPr/>
          </a:p>
          <a:p>
            <a:pPr marL="0" marR="0" lvl="0" indent="0" algn="l" rtl="0">
              <a:spcBef>
                <a:spcPts val="0"/>
              </a:spcBef>
              <a:spcAft>
                <a:spcPts val="0"/>
              </a:spcAft>
              <a:buNone/>
            </a:pPr>
            <a:endParaRPr sz="3200">
              <a:solidFill>
                <a:schemeClr val="dk1"/>
              </a:solidFill>
              <a:latin typeface="Calibri"/>
              <a:ea typeface="Calibri"/>
              <a:cs typeface="Calibri"/>
              <a:sym typeface="Calibri"/>
            </a:endParaRPr>
          </a:p>
          <a:p>
            <a:pPr marL="0" marR="0" lvl="0" indent="0" algn="l" rtl="0">
              <a:spcBef>
                <a:spcPts val="0"/>
              </a:spcBef>
              <a:spcAft>
                <a:spcPts val="0"/>
              </a:spcAft>
              <a:buNone/>
            </a:pPr>
            <a:r>
              <a:rPr lang="en-AU" sz="3200">
                <a:solidFill>
                  <a:schemeClr val="dk1"/>
                </a:solidFill>
                <a:latin typeface="Calibri"/>
                <a:ea typeface="Calibri"/>
                <a:cs typeface="Calibri"/>
                <a:sym typeface="Calibri"/>
              </a:rPr>
              <a:t>What will happen to tourism in the future?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5"/>
          <p:cNvSpPr txBox="1">
            <a:spLocks noGrp="1"/>
          </p:cNvSpPr>
          <p:nvPr>
            <p:ph type="title"/>
          </p:nvPr>
        </p:nvSpPr>
        <p:spPr>
          <a:xfrm>
            <a:off x="838200" y="136525"/>
            <a:ext cx="10515600" cy="72155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Predicting the future</a:t>
            </a:r>
            <a:endParaRPr/>
          </a:p>
        </p:txBody>
      </p:sp>
      <p:sp>
        <p:nvSpPr>
          <p:cNvPr id="122" name="Google Shape;122;p5"/>
          <p:cNvSpPr txBox="1">
            <a:spLocks noGrp="1"/>
          </p:cNvSpPr>
          <p:nvPr>
            <p:ph type="body" idx="1"/>
          </p:nvPr>
        </p:nvSpPr>
        <p:spPr>
          <a:xfrm>
            <a:off x="838200" y="1041331"/>
            <a:ext cx="10515600" cy="5130869"/>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Clr>
                <a:schemeClr val="dk1"/>
              </a:buClr>
              <a:buSzPts val="2400"/>
              <a:buChar char="•"/>
            </a:pPr>
            <a:r>
              <a:rPr lang="en-AU" sz="2400"/>
              <a:t>Tourism and leisure forecasting involves a human element so it has been described as being more similar to economic forecasting.</a:t>
            </a:r>
            <a:endParaRPr/>
          </a:p>
          <a:p>
            <a:pPr marL="228600" lvl="0" indent="-228600" algn="l" rtl="0">
              <a:lnSpc>
                <a:spcPct val="100000"/>
              </a:lnSpc>
              <a:spcBef>
                <a:spcPts val="1000"/>
              </a:spcBef>
              <a:spcAft>
                <a:spcPts val="0"/>
              </a:spcAft>
              <a:buClr>
                <a:schemeClr val="dk1"/>
              </a:buClr>
              <a:buSzPts val="2400"/>
              <a:buChar char="•"/>
            </a:pPr>
            <a:r>
              <a:rPr lang="en-AU" sz="2400"/>
              <a:t>To start any examination of future travel we should reflect on our understanding of the past and the present. </a:t>
            </a:r>
            <a:endParaRPr/>
          </a:p>
          <a:p>
            <a:pPr marL="228600" lvl="0" indent="-76200" algn="l" rtl="0">
              <a:lnSpc>
                <a:spcPct val="100000"/>
              </a:lnSpc>
              <a:spcBef>
                <a:spcPts val="1000"/>
              </a:spcBef>
              <a:spcAft>
                <a:spcPts val="0"/>
              </a:spcAft>
              <a:buClr>
                <a:schemeClr val="dk1"/>
              </a:buClr>
              <a:buSzPts val="2400"/>
              <a:buNone/>
            </a:pPr>
            <a:endParaRPr sz="2400"/>
          </a:p>
          <a:p>
            <a:pPr marL="0" lvl="0" indent="0" algn="l" rtl="0">
              <a:lnSpc>
                <a:spcPct val="100000"/>
              </a:lnSpc>
              <a:spcBef>
                <a:spcPts val="1000"/>
              </a:spcBef>
              <a:spcAft>
                <a:spcPts val="0"/>
              </a:spcAft>
              <a:buClr>
                <a:schemeClr val="dk1"/>
              </a:buClr>
              <a:buSzPts val="2400"/>
              <a:buNone/>
            </a:pPr>
            <a:r>
              <a:rPr lang="en-AU" sz="2400"/>
              <a:t>For tourism to occur an individual has to have:</a:t>
            </a:r>
            <a:endParaRPr/>
          </a:p>
          <a:p>
            <a:pPr marL="228600" lvl="0" indent="-228600" algn="l" rtl="0">
              <a:lnSpc>
                <a:spcPct val="100000"/>
              </a:lnSpc>
              <a:spcBef>
                <a:spcPts val="1000"/>
              </a:spcBef>
              <a:spcAft>
                <a:spcPts val="0"/>
              </a:spcAft>
              <a:buClr>
                <a:schemeClr val="dk1"/>
              </a:buClr>
              <a:buSzPts val="2400"/>
              <a:buChar char="•"/>
            </a:pPr>
            <a:r>
              <a:rPr lang="en-AU" sz="2400"/>
              <a:t>the time, money and means to travel </a:t>
            </a:r>
            <a:endParaRPr/>
          </a:p>
          <a:p>
            <a:pPr marL="228600" lvl="0" indent="-228600" algn="l" rtl="0">
              <a:lnSpc>
                <a:spcPct val="100000"/>
              </a:lnSpc>
              <a:spcBef>
                <a:spcPts val="1000"/>
              </a:spcBef>
              <a:spcAft>
                <a:spcPts val="0"/>
              </a:spcAft>
              <a:buClr>
                <a:schemeClr val="dk1"/>
              </a:buClr>
              <a:buSzPts val="2400"/>
              <a:buChar char="•"/>
            </a:pPr>
            <a:r>
              <a:rPr lang="en-AU" sz="2400"/>
              <a:t>increased awareness of tourist attractions, events and destinations </a:t>
            </a:r>
            <a:endParaRPr/>
          </a:p>
          <a:p>
            <a:pPr marL="228600" lvl="0" indent="-228600" algn="l" rtl="0">
              <a:lnSpc>
                <a:spcPct val="100000"/>
              </a:lnSpc>
              <a:spcBef>
                <a:spcPts val="1000"/>
              </a:spcBef>
              <a:spcAft>
                <a:spcPts val="0"/>
              </a:spcAft>
              <a:buClr>
                <a:schemeClr val="dk1"/>
              </a:buClr>
              <a:buSzPts val="2400"/>
              <a:buChar char="•"/>
            </a:pPr>
            <a:r>
              <a:rPr lang="en-AU" sz="2400"/>
              <a:t>access to relatively cheap transport</a:t>
            </a:r>
            <a:endParaRPr/>
          </a:p>
          <a:p>
            <a:pPr marL="0" lvl="0" indent="0" algn="l" rtl="0">
              <a:lnSpc>
                <a:spcPct val="100000"/>
              </a:lnSpc>
              <a:spcBef>
                <a:spcPts val="1000"/>
              </a:spcBef>
              <a:spcAft>
                <a:spcPts val="0"/>
              </a:spcAft>
              <a:buClr>
                <a:schemeClr val="dk1"/>
              </a:buClr>
              <a:buSzPts val="2400"/>
              <a:buNone/>
            </a:pPr>
            <a:endParaRPr sz="2400"/>
          </a:p>
          <a:p>
            <a:pPr marL="0" lvl="0" indent="0" algn="l" rtl="0">
              <a:lnSpc>
                <a:spcPct val="100000"/>
              </a:lnSpc>
              <a:spcBef>
                <a:spcPts val="1000"/>
              </a:spcBef>
              <a:spcAft>
                <a:spcPts val="0"/>
              </a:spcAft>
              <a:buClr>
                <a:schemeClr val="dk1"/>
              </a:buClr>
              <a:buSzPts val="2400"/>
              <a:buNone/>
            </a:pPr>
            <a:r>
              <a:rPr lang="en-AU" sz="2400"/>
              <a:t>These factors have been in place in the last 50 years</a:t>
            </a:r>
            <a:endParaRPr/>
          </a:p>
        </p:txBody>
      </p:sp>
      <p:sp>
        <p:nvSpPr>
          <p:cNvPr id="123" name="Google Shape;12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6"/>
          <p:cNvSpPr txBox="1">
            <a:spLocks noGrp="1"/>
          </p:cNvSpPr>
          <p:nvPr>
            <p:ph type="title"/>
          </p:nvPr>
        </p:nvSpPr>
        <p:spPr>
          <a:xfrm>
            <a:off x="838200" y="3651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Leisure Time</a:t>
            </a:r>
            <a:endParaRPr/>
          </a:p>
        </p:txBody>
      </p:sp>
      <p:sp>
        <p:nvSpPr>
          <p:cNvPr id="130" name="Google Shape;130;p6"/>
          <p:cNvSpPr txBox="1">
            <a:spLocks noGrp="1"/>
          </p:cNvSpPr>
          <p:nvPr>
            <p:ph type="body" idx="1"/>
          </p:nvPr>
        </p:nvSpPr>
        <p:spPr>
          <a:xfrm>
            <a:off x="838200" y="1446639"/>
            <a:ext cx="10515600" cy="4606071"/>
          </a:xfrm>
          <a:prstGeom prst="rect">
            <a:avLst/>
          </a:prstGeom>
          <a:noFill/>
          <a:ln>
            <a:noFill/>
          </a:ln>
        </p:spPr>
        <p:txBody>
          <a:bodyPr spcFirstLastPara="1" wrap="square" lIns="91425" tIns="45700" rIns="91425" bIns="45700" anchor="t" anchorCtr="0">
            <a:normAutofit fontScale="92500"/>
          </a:bodyPr>
          <a:lstStyle/>
          <a:p>
            <a:pPr marL="0" lvl="0" indent="0" algn="l" rtl="0">
              <a:lnSpc>
                <a:spcPct val="90000"/>
              </a:lnSpc>
              <a:spcBef>
                <a:spcPts val="0"/>
              </a:spcBef>
              <a:spcAft>
                <a:spcPts val="0"/>
              </a:spcAft>
              <a:buClr>
                <a:schemeClr val="dk1"/>
              </a:buClr>
              <a:buSzPct val="100000"/>
              <a:buNone/>
            </a:pPr>
            <a:r>
              <a:rPr lang="en-AU"/>
              <a:t>In the post-industrial world rigid patterns of work have been challenged due to:</a:t>
            </a:r>
            <a:endParaRPr/>
          </a:p>
          <a:p>
            <a:pPr marL="228600" lvl="0" indent="-228600" algn="l" rtl="0">
              <a:lnSpc>
                <a:spcPct val="90000"/>
              </a:lnSpc>
              <a:spcBef>
                <a:spcPts val="1000"/>
              </a:spcBef>
              <a:spcAft>
                <a:spcPts val="0"/>
              </a:spcAft>
              <a:buClr>
                <a:schemeClr val="dk1"/>
              </a:buClr>
              <a:buSzPct val="100000"/>
              <a:buChar char="•"/>
            </a:pPr>
            <a:r>
              <a:rPr lang="en-AU"/>
              <a:t>the diversified location of the workplace;</a:t>
            </a:r>
            <a:endParaRPr/>
          </a:p>
          <a:p>
            <a:pPr marL="228600" lvl="0" indent="-228600" algn="l" rtl="0">
              <a:lnSpc>
                <a:spcPct val="90000"/>
              </a:lnSpc>
              <a:spcBef>
                <a:spcPts val="1000"/>
              </a:spcBef>
              <a:spcAft>
                <a:spcPts val="0"/>
              </a:spcAft>
              <a:buClr>
                <a:schemeClr val="dk1"/>
              </a:buClr>
              <a:buSzPct val="100000"/>
              <a:buChar char="•"/>
            </a:pPr>
            <a:r>
              <a:rPr lang="en-AU"/>
              <a:t>the expansion of part-time and casual work; and, </a:t>
            </a:r>
            <a:endParaRPr/>
          </a:p>
          <a:p>
            <a:pPr marL="228600" lvl="0" indent="-228600" algn="l" rtl="0">
              <a:lnSpc>
                <a:spcPct val="90000"/>
              </a:lnSpc>
              <a:spcBef>
                <a:spcPts val="1000"/>
              </a:spcBef>
              <a:spcAft>
                <a:spcPts val="0"/>
              </a:spcAft>
              <a:buClr>
                <a:schemeClr val="dk1"/>
              </a:buClr>
              <a:buSzPct val="100000"/>
              <a:buChar char="•"/>
            </a:pPr>
            <a:r>
              <a:rPr lang="en-AU"/>
              <a:t>the flexibility in working hours changing career opportunities</a:t>
            </a:r>
            <a:endParaRPr/>
          </a:p>
          <a:p>
            <a:pPr marL="0" lvl="0" indent="0" algn="l" rtl="0">
              <a:lnSpc>
                <a:spcPct val="90000"/>
              </a:lnSpc>
              <a:spcBef>
                <a:spcPts val="1000"/>
              </a:spcBef>
              <a:spcAft>
                <a:spcPts val="0"/>
              </a:spcAft>
              <a:buClr>
                <a:schemeClr val="dk1"/>
              </a:buClr>
              <a:buSzPct val="100000"/>
              <a:buNone/>
            </a:pPr>
            <a:endParaRPr/>
          </a:p>
          <a:p>
            <a:pPr marL="0" lvl="0" indent="0" algn="l" rtl="0">
              <a:lnSpc>
                <a:spcPct val="90000"/>
              </a:lnSpc>
              <a:spcBef>
                <a:spcPts val="1000"/>
              </a:spcBef>
              <a:spcAft>
                <a:spcPts val="0"/>
              </a:spcAft>
              <a:buClr>
                <a:schemeClr val="dk1"/>
              </a:buClr>
              <a:buSzPct val="100000"/>
              <a:buNone/>
            </a:pPr>
            <a:r>
              <a:rPr lang="en-AU"/>
              <a:t>People </a:t>
            </a:r>
            <a:endParaRPr/>
          </a:p>
          <a:p>
            <a:pPr marL="228600" lvl="0" indent="-228600" algn="l" rtl="0">
              <a:lnSpc>
                <a:spcPct val="90000"/>
              </a:lnSpc>
              <a:spcBef>
                <a:spcPts val="1000"/>
              </a:spcBef>
              <a:spcAft>
                <a:spcPts val="0"/>
              </a:spcAft>
              <a:buClr>
                <a:schemeClr val="dk1"/>
              </a:buClr>
              <a:buSzPct val="100000"/>
              <a:buChar char="•"/>
            </a:pPr>
            <a:r>
              <a:rPr lang="en-AU"/>
              <a:t>no longer necessarily regard the weekend as a time of rest and relaxation:</a:t>
            </a:r>
            <a:endParaRPr/>
          </a:p>
          <a:p>
            <a:pPr marL="228600" lvl="0" indent="-228600" algn="l" rtl="0">
              <a:lnSpc>
                <a:spcPct val="90000"/>
              </a:lnSpc>
              <a:spcBef>
                <a:spcPts val="1000"/>
              </a:spcBef>
              <a:spcAft>
                <a:spcPts val="0"/>
              </a:spcAft>
              <a:buClr>
                <a:schemeClr val="dk1"/>
              </a:buClr>
              <a:buSzPct val="100000"/>
              <a:buChar char="•"/>
            </a:pPr>
            <a:r>
              <a:rPr lang="en-AU"/>
              <a:t>fit their leisure and tourism activities around the seven-day week, 24-hour economy </a:t>
            </a:r>
            <a:endParaRPr/>
          </a:p>
        </p:txBody>
      </p:sp>
      <p:sp>
        <p:nvSpPr>
          <p:cNvPr id="131" name="Google Shape;131;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7"/>
          <p:cNvSpPr txBox="1">
            <a:spLocks noGrp="1"/>
          </p:cNvSpPr>
          <p:nvPr>
            <p:ph type="title"/>
          </p:nvPr>
        </p:nvSpPr>
        <p:spPr>
          <a:xfrm>
            <a:off x="838200" y="1365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Leisure Time</a:t>
            </a:r>
            <a:endParaRPr/>
          </a:p>
        </p:txBody>
      </p:sp>
      <p:sp>
        <p:nvSpPr>
          <p:cNvPr id="138" name="Google Shape;138;p7"/>
          <p:cNvSpPr txBox="1">
            <a:spLocks noGrp="1"/>
          </p:cNvSpPr>
          <p:nvPr>
            <p:ph type="body" idx="1"/>
          </p:nvPr>
        </p:nvSpPr>
        <p:spPr>
          <a:xfrm>
            <a:off x="838200" y="914400"/>
            <a:ext cx="10515600" cy="538106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Leisure and tourism market are becoming increasingly segmented into </a:t>
            </a:r>
            <a:endParaRPr/>
          </a:p>
          <a:p>
            <a:pPr marL="228600" lvl="0" indent="-228600" algn="l" rtl="0">
              <a:lnSpc>
                <a:spcPct val="90000"/>
              </a:lnSpc>
              <a:spcBef>
                <a:spcPts val="1000"/>
              </a:spcBef>
              <a:spcAft>
                <a:spcPts val="0"/>
              </a:spcAft>
              <a:buClr>
                <a:schemeClr val="dk1"/>
              </a:buClr>
              <a:buSzPts val="2800"/>
              <a:buChar char="•"/>
            </a:pPr>
            <a:r>
              <a:rPr lang="en-AU"/>
              <a:t>those people who have money but are time-poor (the workers); and, </a:t>
            </a:r>
            <a:endParaRPr/>
          </a:p>
          <a:p>
            <a:pPr marL="228600" lvl="0" indent="-228600" algn="l" rtl="0">
              <a:lnSpc>
                <a:spcPct val="90000"/>
              </a:lnSpc>
              <a:spcBef>
                <a:spcPts val="1000"/>
              </a:spcBef>
              <a:spcAft>
                <a:spcPts val="0"/>
              </a:spcAft>
              <a:buClr>
                <a:schemeClr val="dk1"/>
              </a:buClr>
              <a:buSzPts val="2800"/>
              <a:buChar char="•"/>
            </a:pPr>
            <a:r>
              <a:rPr lang="en-AU"/>
              <a:t>those who have less money but are time-rich (e.g., the retirees)</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The time-poor tourists are likely to:</a:t>
            </a:r>
            <a:endParaRPr/>
          </a:p>
          <a:p>
            <a:pPr marL="228600" lvl="0" indent="-228600" algn="l" rtl="0">
              <a:lnSpc>
                <a:spcPct val="90000"/>
              </a:lnSpc>
              <a:spcBef>
                <a:spcPts val="1000"/>
              </a:spcBef>
              <a:spcAft>
                <a:spcPts val="0"/>
              </a:spcAft>
              <a:buClr>
                <a:schemeClr val="dk1"/>
              </a:buClr>
              <a:buSzPts val="2800"/>
              <a:buChar char="•"/>
            </a:pPr>
            <a:r>
              <a:rPr lang="en-AU"/>
              <a:t> seek products tailored for a tight schedule to make the most of their limited leisure time. </a:t>
            </a:r>
            <a:endParaRPr/>
          </a:p>
          <a:p>
            <a:pPr marL="228600" lvl="0" indent="-228600" algn="l" rtl="0">
              <a:lnSpc>
                <a:spcPct val="90000"/>
              </a:lnSpc>
              <a:spcBef>
                <a:spcPts val="1000"/>
              </a:spcBef>
              <a:spcAft>
                <a:spcPts val="0"/>
              </a:spcAft>
              <a:buClr>
                <a:schemeClr val="dk1"/>
              </a:buClr>
              <a:buSzPts val="2800"/>
              <a:buChar char="•"/>
            </a:pPr>
            <a:r>
              <a:rPr lang="en-AU"/>
              <a:t>buy upmarket packages </a:t>
            </a:r>
            <a:endParaRPr/>
          </a:p>
          <a:p>
            <a:pPr marL="685800" lvl="1" indent="-228600" algn="l" rtl="0">
              <a:lnSpc>
                <a:spcPct val="90000"/>
              </a:lnSpc>
              <a:spcBef>
                <a:spcPts val="500"/>
              </a:spcBef>
              <a:spcAft>
                <a:spcPts val="0"/>
              </a:spcAft>
              <a:buClr>
                <a:schemeClr val="dk1"/>
              </a:buClr>
              <a:buSzPts val="2800"/>
              <a:buChar char="•"/>
            </a:pPr>
            <a:r>
              <a:rPr lang="en-AU" sz="2800"/>
              <a:t>	which allow them to be pampered, </a:t>
            </a:r>
            <a:endParaRPr/>
          </a:p>
          <a:p>
            <a:pPr marL="685800" lvl="1" indent="-228600" algn="l" rtl="0">
              <a:lnSpc>
                <a:spcPct val="90000"/>
              </a:lnSpc>
              <a:spcBef>
                <a:spcPts val="500"/>
              </a:spcBef>
              <a:spcAft>
                <a:spcPts val="0"/>
              </a:spcAft>
              <a:buClr>
                <a:schemeClr val="dk1"/>
              </a:buClr>
              <a:buSzPts val="2800"/>
              <a:buChar char="•"/>
            </a:pPr>
            <a:r>
              <a:rPr lang="en-AU" sz="2800"/>
              <a:t>	are exotic and fashionable </a:t>
            </a:r>
            <a:endParaRPr/>
          </a:p>
          <a:p>
            <a:pPr marL="685800" lvl="1" indent="-228600" algn="l" rtl="0">
              <a:lnSpc>
                <a:spcPct val="90000"/>
              </a:lnSpc>
              <a:spcBef>
                <a:spcPts val="500"/>
              </a:spcBef>
              <a:spcAft>
                <a:spcPts val="0"/>
              </a:spcAft>
              <a:buClr>
                <a:schemeClr val="dk1"/>
              </a:buClr>
              <a:buSzPts val="2800"/>
              <a:buChar char="•"/>
            </a:pPr>
            <a:r>
              <a:rPr lang="en-AU" sz="2800"/>
              <a:t>	but are for a shorter period of time.</a:t>
            </a:r>
            <a:endParaRPr/>
          </a:p>
        </p:txBody>
      </p:sp>
      <p:sp>
        <p:nvSpPr>
          <p:cNvPr id="139" name="Google Shape;13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8"/>
          <p:cNvSpPr txBox="1">
            <a:spLocks noGrp="1"/>
          </p:cNvSpPr>
          <p:nvPr>
            <p:ph type="title"/>
          </p:nvPr>
        </p:nvSpPr>
        <p:spPr>
          <a:xfrm>
            <a:off x="838200" y="296508"/>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Leisure Time</a:t>
            </a:r>
            <a:endParaRPr/>
          </a:p>
        </p:txBody>
      </p:sp>
      <p:sp>
        <p:nvSpPr>
          <p:cNvPr id="146" name="Google Shape;146;p8"/>
          <p:cNvSpPr txBox="1">
            <a:spLocks noGrp="1"/>
          </p:cNvSpPr>
          <p:nvPr>
            <p:ph type="body" idx="1"/>
          </p:nvPr>
        </p:nvSpPr>
        <p:spPr>
          <a:xfrm>
            <a:off x="592541" y="988706"/>
            <a:ext cx="11444784" cy="536764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For wealthier retirees, </a:t>
            </a:r>
            <a:endParaRPr/>
          </a:p>
          <a:p>
            <a:pPr marL="228600" lvl="0" indent="-228600" algn="l" rtl="0">
              <a:lnSpc>
                <a:spcPct val="90000"/>
              </a:lnSpc>
              <a:spcBef>
                <a:spcPts val="1000"/>
              </a:spcBef>
              <a:spcAft>
                <a:spcPts val="0"/>
              </a:spcAft>
              <a:buClr>
                <a:schemeClr val="dk1"/>
              </a:buClr>
              <a:buSzPts val="2800"/>
              <a:buChar char="•"/>
            </a:pPr>
            <a:r>
              <a:rPr lang="en-AU"/>
              <a:t>Their leisure time is abundant and they have an interest in travel and tourism </a:t>
            </a:r>
            <a:endParaRPr/>
          </a:p>
          <a:p>
            <a:pPr marL="228600" lvl="0" indent="-228600" algn="l" rtl="0">
              <a:lnSpc>
                <a:spcPct val="90000"/>
              </a:lnSpc>
              <a:spcBef>
                <a:spcPts val="1000"/>
              </a:spcBef>
              <a:spcAft>
                <a:spcPts val="0"/>
              </a:spcAft>
              <a:buClr>
                <a:schemeClr val="dk1"/>
              </a:buClr>
              <a:buSzPts val="2800"/>
              <a:buChar char="•"/>
            </a:pPr>
            <a:r>
              <a:rPr lang="en-AU"/>
              <a:t>They are ‘retiring earlier, fitter and with wide leisure interests’ (Clark, 2001: 76). </a:t>
            </a:r>
            <a:endParaRPr/>
          </a:p>
          <a:p>
            <a:pPr marL="228600" lvl="0" indent="-228600" algn="l" rtl="0">
              <a:lnSpc>
                <a:spcPct val="90000"/>
              </a:lnSpc>
              <a:spcBef>
                <a:spcPts val="1000"/>
              </a:spcBef>
              <a:spcAft>
                <a:spcPts val="0"/>
              </a:spcAft>
              <a:buClr>
                <a:schemeClr val="dk1"/>
              </a:buClr>
              <a:buSzPts val="2800"/>
              <a:buChar char="•"/>
            </a:pPr>
            <a:r>
              <a:rPr lang="en-AU"/>
              <a:t>There is a growing demand for ‘health tourism and wellness activities’ (Sharpley, 2018: 54)</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AU"/>
              <a:t>In contrast, time-rich tourists who are free of time constraints and with less disposable income may be ‘open to enjoying several holidays each year’, </a:t>
            </a:r>
            <a:endParaRPr/>
          </a:p>
          <a:p>
            <a:pPr marL="228600" lvl="0" indent="-228600" algn="l" rtl="0">
              <a:lnSpc>
                <a:spcPct val="90000"/>
              </a:lnSpc>
              <a:spcBef>
                <a:spcPts val="1000"/>
              </a:spcBef>
              <a:spcAft>
                <a:spcPts val="0"/>
              </a:spcAft>
              <a:buClr>
                <a:schemeClr val="dk1"/>
              </a:buClr>
              <a:buSzPts val="2800"/>
              <a:buChar char="•"/>
            </a:pPr>
            <a:r>
              <a:rPr lang="en-AU"/>
              <a:t>or extended trips which are inexpensive and more affordable (Clark, 2001: 79). </a:t>
            </a:r>
            <a:endParaRPr/>
          </a:p>
          <a:p>
            <a:pPr marL="228600" lvl="0" indent="-50800" algn="l" rtl="0">
              <a:lnSpc>
                <a:spcPct val="90000"/>
              </a:lnSpc>
              <a:spcBef>
                <a:spcPts val="1000"/>
              </a:spcBef>
              <a:spcAft>
                <a:spcPts val="0"/>
              </a:spcAft>
              <a:buClr>
                <a:schemeClr val="dk1"/>
              </a:buClr>
              <a:buSzPts val="2800"/>
              <a:buNone/>
            </a:pPr>
            <a:endParaRPr/>
          </a:p>
        </p:txBody>
      </p:sp>
      <p:sp>
        <p:nvSpPr>
          <p:cNvPr id="147" name="Google Shape;147;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9"/>
          <p:cNvSpPr txBox="1">
            <a:spLocks noGrp="1"/>
          </p:cNvSpPr>
          <p:nvPr>
            <p:ph type="title"/>
          </p:nvPr>
        </p:nvSpPr>
        <p:spPr>
          <a:xfrm>
            <a:off x="838200" y="296508"/>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Leisure Time</a:t>
            </a:r>
            <a:endParaRPr/>
          </a:p>
        </p:txBody>
      </p:sp>
      <p:sp>
        <p:nvSpPr>
          <p:cNvPr id="154" name="Google Shape;154;p9"/>
          <p:cNvSpPr txBox="1">
            <a:spLocks noGrp="1"/>
          </p:cNvSpPr>
          <p:nvPr>
            <p:ph type="body" idx="1"/>
          </p:nvPr>
        </p:nvSpPr>
        <p:spPr>
          <a:xfrm>
            <a:off x="838200" y="1180428"/>
            <a:ext cx="10515600" cy="502442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AU"/>
              <a:t>Whether or not leisure will increase or decrease, the existence of leisure and associated tourism activities will continue to play an important role in society. </a:t>
            </a:r>
            <a:endParaRPr/>
          </a:p>
          <a:p>
            <a:pPr marL="228600" lvl="0" indent="-5080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People will seek ways to relax and recharge before returning to work, with work being </a:t>
            </a:r>
            <a:endParaRPr/>
          </a:p>
          <a:p>
            <a:pPr marL="685800" lvl="1" indent="-228600" algn="l" rtl="0">
              <a:lnSpc>
                <a:spcPct val="90000"/>
              </a:lnSpc>
              <a:spcBef>
                <a:spcPts val="500"/>
              </a:spcBef>
              <a:spcAft>
                <a:spcPts val="0"/>
              </a:spcAft>
              <a:buClr>
                <a:schemeClr val="dk1"/>
              </a:buClr>
              <a:buSzPts val="2800"/>
              <a:buChar char="•"/>
            </a:pPr>
            <a:r>
              <a:rPr lang="en-AU" sz="2800"/>
              <a:t>paid or voluntary, </a:t>
            </a:r>
            <a:endParaRPr/>
          </a:p>
          <a:p>
            <a:pPr marL="685800" lvl="1" indent="-228600" algn="l" rtl="0">
              <a:lnSpc>
                <a:spcPct val="90000"/>
              </a:lnSpc>
              <a:spcBef>
                <a:spcPts val="500"/>
              </a:spcBef>
              <a:spcAft>
                <a:spcPts val="0"/>
              </a:spcAft>
              <a:buClr>
                <a:schemeClr val="dk1"/>
              </a:buClr>
              <a:buSzPts val="2800"/>
              <a:buChar char="•"/>
            </a:pPr>
            <a:r>
              <a:rPr lang="en-AU" sz="2800"/>
              <a:t>full-time, part-time, </a:t>
            </a:r>
            <a:endParaRPr/>
          </a:p>
          <a:p>
            <a:pPr marL="685800" lvl="1" indent="-228600" algn="l" rtl="0">
              <a:lnSpc>
                <a:spcPct val="90000"/>
              </a:lnSpc>
              <a:spcBef>
                <a:spcPts val="500"/>
              </a:spcBef>
              <a:spcAft>
                <a:spcPts val="0"/>
              </a:spcAft>
              <a:buClr>
                <a:schemeClr val="dk1"/>
              </a:buClr>
              <a:buSzPts val="2800"/>
              <a:buChar char="•"/>
            </a:pPr>
            <a:r>
              <a:rPr lang="en-AU" sz="2800"/>
              <a:t>casual, sessional, </a:t>
            </a:r>
            <a:endParaRPr/>
          </a:p>
          <a:p>
            <a:pPr marL="685800" lvl="1" indent="-228600" algn="l" rtl="0">
              <a:lnSpc>
                <a:spcPct val="90000"/>
              </a:lnSpc>
              <a:spcBef>
                <a:spcPts val="500"/>
              </a:spcBef>
              <a:spcAft>
                <a:spcPts val="0"/>
              </a:spcAft>
              <a:buClr>
                <a:schemeClr val="dk1"/>
              </a:buClr>
              <a:buSzPts val="2800"/>
              <a:buChar char="•"/>
            </a:pPr>
            <a:r>
              <a:rPr lang="en-AU" sz="2800"/>
              <a:t>based in traditional offices, home-based or a hybrid of locations. </a:t>
            </a:r>
            <a:endParaRPr/>
          </a:p>
          <a:p>
            <a:pPr marL="228600" lvl="0" indent="-50800" algn="l" rtl="0">
              <a:lnSpc>
                <a:spcPct val="90000"/>
              </a:lnSpc>
              <a:spcBef>
                <a:spcPts val="1000"/>
              </a:spcBef>
              <a:spcAft>
                <a:spcPts val="0"/>
              </a:spcAft>
              <a:buClr>
                <a:schemeClr val="dk1"/>
              </a:buClr>
              <a:buSzPts val="2800"/>
              <a:buNone/>
            </a:pPr>
            <a:endParaRPr/>
          </a:p>
        </p:txBody>
      </p:sp>
      <p:sp>
        <p:nvSpPr>
          <p:cNvPr id="155" name="Google Shape;1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2685</Words>
  <Application>Microsoft Office PowerPoint</Application>
  <PresentationFormat>Widescreen</PresentationFormat>
  <Paragraphs>330</Paragraphs>
  <Slides>32</Slides>
  <Notes>32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Calibri</vt:lpstr>
      <vt:lpstr>Office Theme</vt:lpstr>
      <vt:lpstr>PowerPoint Presentation</vt:lpstr>
      <vt:lpstr>Chapter Outline</vt:lpstr>
      <vt:lpstr>Introduction</vt:lpstr>
      <vt:lpstr>Introduction</vt:lpstr>
      <vt:lpstr>Predicting the future</vt:lpstr>
      <vt:lpstr>Leisure Time</vt:lpstr>
      <vt:lpstr>Leisure Time</vt:lpstr>
      <vt:lpstr>Leisure Time</vt:lpstr>
      <vt:lpstr>Leisure Time</vt:lpstr>
      <vt:lpstr>Human nature and future travel</vt:lpstr>
      <vt:lpstr>Human nature and future travel</vt:lpstr>
      <vt:lpstr>Human nature and future travel</vt:lpstr>
      <vt:lpstr>Human nature and future travel</vt:lpstr>
      <vt:lpstr>Globalisation and climate change</vt:lpstr>
      <vt:lpstr>Globalisation and climate change</vt:lpstr>
      <vt:lpstr>Globalisation and climate change</vt:lpstr>
      <vt:lpstr>Globalisation and climate change</vt:lpstr>
      <vt:lpstr>Generational cliques</vt:lpstr>
      <vt:lpstr>Generational cliques</vt:lpstr>
      <vt:lpstr>Generational cliques</vt:lpstr>
      <vt:lpstr>Generational cliques</vt:lpstr>
      <vt:lpstr>Generational cliques</vt:lpstr>
      <vt:lpstr>Collaborative Consumption</vt:lpstr>
      <vt:lpstr>Collaborative Consumption </vt:lpstr>
      <vt:lpstr>Collaborative Consumption </vt:lpstr>
      <vt:lpstr>Collaborative Consumption</vt:lpstr>
      <vt:lpstr>Consumer Activism </vt:lpstr>
      <vt:lpstr>Consumer Activism </vt:lpstr>
      <vt:lpstr>Summary</vt:lpstr>
      <vt:lpstr>Summary</vt:lpstr>
      <vt:lpstr>Summary</vt:lpstr>
      <vt:lpstr>Case Study and 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Sally North</dc:creator>
  <cp:lastModifiedBy>Sally North</cp:lastModifiedBy>
  <cp:revision>1</cp:revision>
  <dcterms:created xsi:type="dcterms:W3CDTF">2016-07-13T11:20:36Z</dcterms:created>
  <dcterms:modified xsi:type="dcterms:W3CDTF">2024-12-02T21:10:56Z</dcterms:modified>
</cp:coreProperties>
</file>